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260" r:id="rId2"/>
    <p:sldId id="266" r:id="rId3"/>
    <p:sldId id="267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itta Kaufmann" initials="B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39"/>
  </p:normalViewPr>
  <p:slideViewPr>
    <p:cSldViewPr>
      <p:cViewPr varScale="1">
        <p:scale>
          <a:sx n="85" d="100"/>
          <a:sy n="85" d="100"/>
        </p:scale>
        <p:origin x="23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30C4E2-233F-714E-95E2-D2DFFF1E5D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A90F9E-D056-A749-B069-4D00AC4563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08ABD6C-AD37-D54E-8D88-E422EA308329}" type="datetimeFigureOut">
              <a:rPr lang="de-CH" altLang="de-DE"/>
              <a:pPr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202030-AA17-8448-95F8-7B5B1767A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309147-4F45-BC4A-A8E3-8E98F7C8D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D00ECDA-0727-6E40-9ED2-B1E1D12156A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65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EC0C6-C8CC-E44B-82E8-F1D252B16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F533B-2B46-B348-B01C-98579C1121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7733140-2351-644B-B09C-06500DC21E7D}" type="datetimeFigureOut">
              <a:rPr lang="en-GB" altLang="de-DE"/>
              <a:pPr/>
              <a:t>05/09/2023</a:t>
            </a:fld>
            <a:endParaRPr lang="en-GB" altLang="de-D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983C29-AAC9-F345-BACD-DC40A21702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25FCF8-EB3D-9947-8092-9B5A90B97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EB16B-483F-F84E-BBED-42ED6F521E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1D063-F291-294E-AAD3-6C09054B1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5B7B8AAD-AF76-8C4B-86EA-D17B4512AA7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92263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Zusätzlich zum Englisch- und </a:t>
            </a:r>
            <a:r>
              <a:rPr lang="de-DE" dirty="0" smtClean="0"/>
              <a:t>Französischunterricht </a:t>
            </a:r>
            <a:r>
              <a:rPr lang="de-DE" dirty="0"/>
              <a:t>gibt es für Schülerinnen und Schüler Angebote, um </a:t>
            </a:r>
            <a:r>
              <a:rPr lang="de-DE" dirty="0" err="1"/>
              <a:t>ausserhalb</a:t>
            </a:r>
            <a:r>
              <a:rPr lang="de-DE" dirty="0"/>
              <a:t> des Unterrichts die Sprache zu erleben. In der </a:t>
            </a:r>
            <a:r>
              <a:rPr lang="de-DE" dirty="0" smtClean="0"/>
              <a:t>Eltern-Broschüre, welche Sie unter diesem Link herunterladen können, </a:t>
            </a:r>
            <a:r>
              <a:rPr lang="de-DE" dirty="0"/>
              <a:t>werden die Angebote der Volksschule vorgestellt. Ich werde Ihnen die Angebote, welche von den </a:t>
            </a:r>
            <a:r>
              <a:rPr lang="de-DE" dirty="0" err="1"/>
              <a:t>SuS</a:t>
            </a:r>
            <a:r>
              <a:rPr lang="de-DE" dirty="0"/>
              <a:t> der </a:t>
            </a:r>
            <a:r>
              <a:rPr lang="de-DE" dirty="0" smtClean="0"/>
              <a:t>2. und 3. </a:t>
            </a:r>
            <a:r>
              <a:rPr lang="de-DE" dirty="0"/>
              <a:t>Klassen genutzt werden können, kurz vorstellen.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2416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Beim Programm Einzelaustausch 14/14 bekommen die Basler Schüler/innen eine/n passende/n Partner/in aus dem Elsass oder dem Jura </a:t>
            </a:r>
            <a:r>
              <a:rPr lang="de-DE" dirty="0" smtClean="0"/>
              <a:t>vermittelt. </a:t>
            </a:r>
            <a:r>
              <a:rPr lang="de-DE" dirty="0"/>
              <a:t>Die Familien vereinbaren dann direkt die Daten des Austauschs. Der eigene Austausch kann in den eigenen Ferien stattfinden. Am Partnerort muss aber in dieser Zeit Schule sein.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6787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gleiche Format wie EA 14/14 für Französisch gibt es auch für Italienisch. Hierbei wird ein/</a:t>
            </a:r>
            <a:r>
              <a:rPr lang="de-DE" dirty="0" err="1"/>
              <a:t>e</a:t>
            </a:r>
            <a:r>
              <a:rPr lang="de-DE" dirty="0"/>
              <a:t> passende/</a:t>
            </a:r>
            <a:r>
              <a:rPr lang="de-DE" dirty="0" err="1"/>
              <a:t>r</a:t>
            </a:r>
            <a:r>
              <a:rPr lang="de-DE" dirty="0"/>
              <a:t> Partner/in im Tessin gesucht.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5232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 sich beim Programm Ferienaustausch über das Online-Formular einschreibt, bekommt eine/</a:t>
            </a:r>
            <a:r>
              <a:rPr lang="de-DE" dirty="0" err="1"/>
              <a:t>n</a:t>
            </a:r>
            <a:r>
              <a:rPr lang="de-DE" dirty="0"/>
              <a:t> passende Partner/in vermittelt. Die beiden Familien vereinbaren </a:t>
            </a:r>
            <a:r>
              <a:rPr lang="de-DE" dirty="0" err="1"/>
              <a:t>anschliessend</a:t>
            </a:r>
            <a:r>
              <a:rPr lang="de-DE" dirty="0"/>
              <a:t> die Zeiten des Austauschs im direkten Kontakt.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408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smtClean="0"/>
              <a:t>Schüler/innen </a:t>
            </a:r>
            <a:r>
              <a:rPr lang="de-DE" dirty="0"/>
              <a:t>von Basel-Stadt können auch an den Sportcamps des Kantons Jura teilnehmen. So tauchen sie neben den sportlichen Aktivitäten ganz natürlich in die französische Sprache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9217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Wochenenden in Aarburg sind sehr beliebt. Das </a:t>
            </a:r>
            <a:r>
              <a:rPr lang="de-DE" dirty="0" smtClean="0"/>
              <a:t>Betreuungsteam </a:t>
            </a:r>
            <a:r>
              <a:rPr lang="de-DE" dirty="0"/>
              <a:t>besteht neben der Leiterin Karin von Siebenthal aus </a:t>
            </a:r>
            <a:r>
              <a:rPr lang="de-DE"/>
              <a:t>jungen </a:t>
            </a:r>
            <a:r>
              <a:rPr lang="de-DE" smtClean="0"/>
              <a:t>englisch-, </a:t>
            </a:r>
            <a:r>
              <a:rPr lang="de-DE" dirty="0" smtClean="0"/>
              <a:t>bzw. französischsprachigen </a:t>
            </a:r>
            <a:r>
              <a:rPr lang="de-DE" dirty="0"/>
              <a:t>Studierenden.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6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7196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7">
            <a:extLst>
              <a:ext uri="{FF2B5EF4-FFF2-40B4-BE49-F238E27FC236}">
                <a16:creationId xmlns:a16="http://schemas.microsoft.com/office/drawing/2014/main" id="{F86EFB97-6C10-2147-BC3A-690FFDB4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0">
            <a:extLst>
              <a:ext uri="{FF2B5EF4-FFF2-40B4-BE49-F238E27FC236}">
                <a16:creationId xmlns:a16="http://schemas.microsoft.com/office/drawing/2014/main" id="{7DEE9BC6-05BC-7547-B109-8F451275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032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sz="1100" b="1"/>
              <a:t>Kanton Basel-Stadt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9BE4DFAA-1CD2-FE4F-83CC-CEA5121E6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1">
            <a:extLst>
              <a:ext uri="{FF2B5EF4-FFF2-40B4-BE49-F238E27FC236}">
                <a16:creationId xmlns:a16="http://schemas.microsoft.com/office/drawing/2014/main" id="{0087532F-0287-7945-9FE3-191BE08F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6">
            <a:extLst>
              <a:ext uri="{FF2B5EF4-FFF2-40B4-BE49-F238E27FC236}">
                <a16:creationId xmlns:a16="http://schemas.microsoft.com/office/drawing/2014/main" id="{A3968FBC-F87E-AB47-9C2E-FB272D6E9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0"/>
            <a:ext cx="125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Placeholder 1"/>
          <p:cNvSpPr>
            <a:spLocks noGrp="1"/>
          </p:cNvSpPr>
          <p:nvPr>
            <p:ph type="ctrTitle"/>
          </p:nvPr>
        </p:nvSpPr>
        <p:spPr>
          <a:xfrm>
            <a:off x="611189" y="2986088"/>
            <a:ext cx="6913140" cy="434975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21507" name="Text Placeholder 2"/>
          <p:cNvSpPr>
            <a:spLocks noGrp="1"/>
          </p:cNvSpPr>
          <p:nvPr>
            <p:ph type="subTitle" idx="1"/>
          </p:nvPr>
        </p:nvSpPr>
        <p:spPr>
          <a:xfrm>
            <a:off x="611189" y="3562350"/>
            <a:ext cx="6913140" cy="395288"/>
          </a:xfrm>
        </p:spPr>
        <p:txBody>
          <a:bodyPr tIns="25200"/>
          <a:lstStyle>
            <a:lvl1pPr>
              <a:defRPr sz="1600" b="1">
                <a:solidFill>
                  <a:srgbClr val="F29400"/>
                </a:solidFill>
                <a:latin typeface="Arial" charset="0"/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687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8" y="1952625"/>
            <a:ext cx="8137525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5FC80BDA-A1AA-0B44-8911-66D0C19157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294565E-64FD-DF47-A095-AEE8C94B027D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87BBEFA-71DE-B847-87A8-2F019060E4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279FBC0-5FE4-7C4E-AD20-57A79044D1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E7CDBD6-7B4E-0E44-88BF-BD47FAE5403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2426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952626"/>
            <a:ext cx="3960812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0">
              <a:defRPr sz="1200">
                <a:solidFill>
                  <a:srgbClr val="000000"/>
                </a:solidFill>
              </a:defRPr>
            </a:lvl3pPr>
            <a:lvl4pPr marL="0">
              <a:defRPr sz="1200">
                <a:solidFill>
                  <a:srgbClr val="000000"/>
                </a:solidFill>
              </a:defRPr>
            </a:lvl4pPr>
            <a:lvl5pPr marL="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952626"/>
            <a:ext cx="3960813" cy="4248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63F9C9D1-4A9A-7542-9104-3CD5480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907BF-E22C-DA41-B270-0335430C570B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135DDF0-D686-114B-AE86-013A36F9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C7F1787C-0BE6-C949-8BD5-8CA0FAF4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D78F784D-3445-9E4E-81B6-6636D0C8E8E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7834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DCA9E3FF-0EB6-AF49-B725-4D03BA14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87E55D-46F9-C347-97CF-E34857E955BC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E5F5D6-02C3-AD42-8556-5ED8D378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4E52C435-6B76-7247-8D13-B7BA0018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9940D48-D835-FB46-B422-2151721084C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202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CD07F758-BA8A-1347-8019-4AAE5F8DD2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BD8B01-A70B-274C-B94C-6C85987D34B9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00560F3-3406-914A-B873-D4C1F3965E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AD66917-CEA1-5E44-A6C6-370CA6703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18C81366-5D36-F64F-BE66-75C66BC1D2D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7543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49812A88-179A-A74C-8CB4-CD105AD9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6C38E-3A46-A749-B7D3-39CD5B4F18F5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A7B7DC1-C4A7-8A4D-BA9A-064D19D6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34EACFA-9B80-994D-B136-AE4DBD78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34ADFD1F-7298-F044-B145-AF8DE3355DB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1329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369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954213"/>
            <a:ext cx="8137525" cy="4246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64A889DD-79D8-A64A-9311-1DC366ED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4ABF1-FDBF-D443-A294-C23E847EF5A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A9A65B7-FC45-1946-9770-D1BEB202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DF5DB410-EF1D-7940-BA22-2CF954A0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C121B17A-CF24-374A-B707-6B4DD82B796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448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8" y="1952625"/>
            <a:ext cx="8137525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3C2727A9-68F4-AE49-A1FD-9FA9160454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958C0BD-25EE-AF4D-ADCF-18ADB37DEDAD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ACA447C-7139-464B-B91D-AEB6B9D36A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  <a:endParaRPr lang="de-CH" alt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49357C6-2824-5448-9F7C-72F07489C2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33B01942-C236-3644-AB5C-688100A7955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206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1952625"/>
            <a:ext cx="8137525" cy="424815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25EDC252-4A52-7343-A473-CE83D1A8E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B080B1F-B7E8-444A-9F5C-3AEF354404EF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E6047D-13B7-1E4A-8361-6E8A8ACC6F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FCD5A2-D0E4-E446-B668-DAD139102D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0A5BC95D-15BF-AA46-BE2E-2A5D8230846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722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952626"/>
            <a:ext cx="3960812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342000">
              <a:defRPr sz="1200">
                <a:solidFill>
                  <a:srgbClr val="000000"/>
                </a:solidFill>
              </a:defRPr>
            </a:lvl3pPr>
            <a:lvl4pPr marL="684000">
              <a:defRPr sz="1200">
                <a:solidFill>
                  <a:srgbClr val="000000"/>
                </a:solidFill>
              </a:defRPr>
            </a:lvl4pPr>
            <a:lvl5pPr marL="68400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952626"/>
            <a:ext cx="3960813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342000">
              <a:defRPr sz="1200">
                <a:solidFill>
                  <a:srgbClr val="000000"/>
                </a:solidFill>
              </a:defRPr>
            </a:lvl3pPr>
            <a:lvl4pPr marL="684000">
              <a:defRPr sz="1200">
                <a:solidFill>
                  <a:srgbClr val="000000"/>
                </a:solidFill>
              </a:defRPr>
            </a:lvl4pPr>
            <a:lvl5pPr marL="68400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5CC0B80F-F052-D14F-A52B-2E3AB28F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FCBF9-C45D-E041-B38D-02AEA18CD37F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4C47C61-205B-4148-8CB7-217655A8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512B2501-6D29-2D47-9C82-FCEE6CF7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0BBD64D8-6884-4644-81F0-70BFE1496C5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5077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952836"/>
            <a:ext cx="3960812" cy="539948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rgbClr val="F29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3" y="1952836"/>
            <a:ext cx="3960689" cy="57595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rgbClr val="F29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2600536"/>
            <a:ext cx="3960812" cy="3600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2600536"/>
            <a:ext cx="3960813" cy="3600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E53F938B-7C33-6041-9855-923CC25E19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217FC43-337F-7D4A-9C48-A2BBD548EB03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9BD9E41-764E-CB43-8BD8-521A22D988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84305A1-F2BD-D04B-BF40-1C745BBFC4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1245DEA-94EF-FE4C-B0B2-CFEB63D97A8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0938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11E62A3A-A81D-8D4F-9F9D-9E932B06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4F847-C809-844B-BFF1-6C456D6B9F04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177A83-E986-8F45-AB5A-AB3EC104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4D0D580-80C2-0C4B-8B7F-E340B67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B4C0883-5966-CD42-9199-31D663EC1A4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554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4">
            <a:extLst>
              <a:ext uri="{FF2B5EF4-FFF2-40B4-BE49-F238E27FC236}">
                <a16:creationId xmlns:a16="http://schemas.microsoft.com/office/drawing/2014/main" id="{8E0A9532-0881-7B47-9B9A-0374F3C7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D16D7-2C25-4141-8B15-B019A7305722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F1F5443F-9E6F-6248-A239-0A60CD2C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53DEC4FC-1FB6-DC47-B666-644501D3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6271B837-A175-4B4F-B220-1FB7C71E0CA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497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7B18CC38-C9E6-1F4F-BE32-48BF1116D9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29D0F94-0A83-0C4E-B4C7-5E369AB92F5C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AA51AAD-D25D-0E4C-B23B-8BBD207CE3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6B48FEF-BE27-7345-93A7-CA3528ADD9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D9896B4-7A9D-D842-80AA-ADD0B081F85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851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72F8CED2-B25D-8E46-9770-3CF34267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C568D-06ED-A443-BC6B-B34DFDD99699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18A7673-5EA5-EF49-BAA9-4141F6C4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2ABC71C-BDCC-934A-90C0-7B4925A4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18CE5CC-7C87-8141-AD31-FCDB39D52B1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355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0198ABD-F217-084A-9AF3-7B62C81935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1341438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0BF54B-299F-E848-8B7A-B85EE77DEB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1188" y="1954213"/>
            <a:ext cx="81375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172067F-D6CB-5243-801F-296DC43E8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89700"/>
            <a:ext cx="1982788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fld id="{AB00BEFE-918F-554A-B092-D2183641E2C5}" type="datetime1">
              <a:rPr lang="de-CH" altLang="de-DE" smtClean="0"/>
              <a:t>05.09.2023</a:t>
            </a:fld>
            <a:endParaRPr lang="de-CH" altLang="de-DE"/>
          </a:p>
        </p:txBody>
      </p:sp>
      <p:pic>
        <p:nvPicPr>
          <p:cNvPr id="1029" name="Grafik 17">
            <a:extLst>
              <a:ext uri="{FF2B5EF4-FFF2-40B4-BE49-F238E27FC236}">
                <a16:creationId xmlns:a16="http://schemas.microsoft.com/office/drawing/2014/main" id="{0B72219E-739D-454E-AE44-0E2ADCD9C0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feld 20">
            <a:extLst>
              <a:ext uri="{FF2B5EF4-FFF2-40B4-BE49-F238E27FC236}">
                <a16:creationId xmlns:a16="http://schemas.microsoft.com/office/drawing/2014/main" id="{0E8EF608-C1CD-2441-9F4C-8ABB92F21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032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sz="1100" b="1"/>
              <a:t>Kanton Basel-Stadt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76FE34-39D2-C34E-94FD-651D8DA9A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5263" y="6489700"/>
            <a:ext cx="5581650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3A5871-88A4-6F45-BBFC-2EE0DD955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1375" y="6489700"/>
            <a:ext cx="682625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 defTabSz="358775">
              <a:tabLst>
                <a:tab pos="287338" algn="r"/>
              </a:tabLst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de-CH" altLang="de-DE"/>
              <a:t>|	</a:t>
            </a:r>
            <a:fld id="{E0F53A40-7A01-244B-9CAD-88E89F7E4913}" type="slidenum">
              <a:rPr lang="de-CH" altLang="de-DE"/>
              <a:pPr/>
              <a:t>‹Nr.›</a:t>
            </a:fld>
            <a:endParaRPr lang="de-CH" altLang="de-DE"/>
          </a:p>
        </p:txBody>
      </p:sp>
      <p:pic>
        <p:nvPicPr>
          <p:cNvPr id="1033" name="Grafik 10">
            <a:extLst>
              <a:ext uri="{FF2B5EF4-FFF2-40B4-BE49-F238E27FC236}">
                <a16:creationId xmlns:a16="http://schemas.microsoft.com/office/drawing/2014/main" id="{EDB55919-593A-0846-952E-0505AF5FC9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Grafik 11">
            <a:extLst>
              <a:ext uri="{FF2B5EF4-FFF2-40B4-BE49-F238E27FC236}">
                <a16:creationId xmlns:a16="http://schemas.microsoft.com/office/drawing/2014/main" id="{2E3192AF-C063-774C-921F-32297279E6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Bild 1">
            <a:extLst>
              <a:ext uri="{FF2B5EF4-FFF2-40B4-BE49-F238E27FC236}">
                <a16:creationId xmlns:a16="http://schemas.microsoft.com/office/drawing/2014/main" id="{F74CEBE0-7E1F-C646-AC24-D1CADE71B1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3" y="0"/>
            <a:ext cx="4587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  <p:sldLayoutId id="2147483784" r:id="rId12"/>
    <p:sldLayoutId id="2147483783" r:id="rId13"/>
    <p:sldLayoutId id="2147483782" r:id="rId14"/>
    <p:sldLayoutId id="2147483781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defTabSz="341313" rtl="0" eaLnBrk="1" fontAlgn="base" hangingPunct="1">
        <a:spcBef>
          <a:spcPct val="0"/>
        </a:spcBef>
        <a:spcAft>
          <a:spcPts val="863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342900" indent="-342900" algn="l" defTabSz="341313" rtl="0" eaLnBrk="1" fontAlgn="base" hangingPunct="1">
        <a:spcBef>
          <a:spcPct val="0"/>
        </a:spcBef>
        <a:spcAft>
          <a:spcPts val="863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342900" indent="571500" algn="l" defTabSz="341313" rtl="0" eaLnBrk="1" fontAlgn="base" hangingPunct="1">
        <a:spcBef>
          <a:spcPct val="0"/>
        </a:spcBef>
        <a:spcAft>
          <a:spcPts val="675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684213" indent="-341313" algn="l" defTabSz="341313" rtl="0" eaLnBrk="1" fontAlgn="base" hangingPunct="1">
        <a:spcBef>
          <a:spcPct val="0"/>
        </a:spcBef>
        <a:spcAft>
          <a:spcPts val="675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684213" indent="1144588" algn="l" defTabSz="341313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bs.ch/zusatzangebo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bs.ch/unterricht/zusatzangebote-fremdsprachen/einzelaustausch#einzelaustausch-ea-14-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etia.ch/de/impariamoinsie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etia.ch/ferienaustaus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ra.ch/DFCS/OCS/Camps-de-sport/Les-camps-de-spor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bridge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1">
            <a:extLst>
              <a:ext uri="{FF2B5EF4-FFF2-40B4-BE49-F238E27FC236}">
                <a16:creationId xmlns:a16="http://schemas.microsoft.com/office/drawing/2014/main" id="{D909C5FC-FF3C-9044-B87D-F2E6B5AB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898" y="3933056"/>
            <a:ext cx="4271506" cy="1008112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  <a:t>Zusätzliche Angebote </a:t>
            </a:r>
            <a:b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</a:br>
            <a: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  <a:t>in den Fremdsprachen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20A722-9FCC-5C45-A4D4-54ED75099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04" y="2492896"/>
            <a:ext cx="3024336" cy="4256706"/>
          </a:xfrm>
          <a:prstGeom prst="rect">
            <a:avLst/>
          </a:prstGeom>
        </p:spPr>
      </p:pic>
      <p:sp>
        <p:nvSpPr>
          <p:cNvPr id="10" name="Rectangle 22">
            <a:extLst>
              <a:ext uri="{FF2B5EF4-FFF2-40B4-BE49-F238E27FC236}">
                <a16:creationId xmlns:a16="http://schemas.microsoft.com/office/drawing/2014/main" id="{D9010359-5324-7D49-A8D0-9CDE3C73D31A}"/>
              </a:ext>
            </a:extLst>
          </p:cNvPr>
          <p:cNvSpPr txBox="1">
            <a:spLocks/>
          </p:cNvSpPr>
          <p:nvPr/>
        </p:nvSpPr>
        <p:spPr bwMode="auto">
          <a:xfrm>
            <a:off x="632898" y="4869160"/>
            <a:ext cx="38167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panose="020B0604020202020204" pitchFamily="34" charset="0"/>
              <a:defRPr sz="1600" b="1" kern="1200">
                <a:solidFill>
                  <a:srgbClr val="F29400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342900" indent="571500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684213" indent="-341313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684213" indent="1144588" algn="l" defTabSz="341313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CH" altLang="de-DE" dirty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Präsentation des Flyers für Schüler/innen und </a:t>
            </a:r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Eltern</a:t>
            </a:r>
          </a:p>
          <a:p>
            <a:pPr marL="0" indent="0"/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DOWNLOAD:</a:t>
            </a:r>
          </a:p>
          <a:p>
            <a:pPr marL="0" indent="0"/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hlinkClick r:id="rId4"/>
              </a:rPr>
              <a:t>www.edubs.ch/zusatzangebote</a:t>
            </a:r>
            <a:endParaRPr lang="de-CH" altLang="de-DE" dirty="0">
              <a:solidFill>
                <a:schemeClr val="tx1"/>
              </a:solidFill>
              <a:latin typeface="Arial" panose="020B0604020202020204" pitchFamily="34" charset="0"/>
              <a:ea typeface="Geneva" panose="020B05030304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BE004-BB06-164E-AB14-102A986C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010B38-07DD-1D4E-A31F-0304E4E9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ABF1-FDBF-D443-A294-C23E847EF5A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6A6EE1-B7EC-C447-9199-0FC56E75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B14AB3-8474-1045-8491-6FA9F1B2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2</a:t>
            </a:fld>
            <a:endParaRPr lang="de-CH" altLang="de-DE"/>
          </a:p>
        </p:txBody>
      </p:sp>
      <p:pic>
        <p:nvPicPr>
          <p:cNvPr id="13" name="Inhaltsplatzhalter 12">
            <a:hlinkClick r:id="rId3"/>
            <a:extLst>
              <a:ext uri="{FF2B5EF4-FFF2-40B4-BE49-F238E27FC236}">
                <a16:creationId xmlns:a16="http://schemas.microsoft.com/office/drawing/2014/main" id="{DA9E1642-6871-4E41-9362-C552CBEB0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4" y="1961988"/>
            <a:ext cx="7452224" cy="3726112"/>
          </a:xfrm>
        </p:spPr>
      </p:pic>
    </p:spTree>
    <p:extLst>
      <p:ext uri="{BB962C8B-B14F-4D97-AF65-F5344CB8AC3E}">
        <p14:creationId xmlns:p14="http://schemas.microsoft.com/office/powerpoint/2010/main" val="42925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820B8-C212-5349-94AC-6532E08A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Italienisch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DB39F-4950-9748-AB16-F91F6FCB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ABF1-FDBF-D443-A294-C23E847EF5A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BC1645-BFE4-6049-8D9E-30580064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F37D7-74D5-074E-A7C4-6A8621CB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3</a:t>
            </a:fld>
            <a:endParaRPr lang="de-CH" altLang="de-DE"/>
          </a:p>
        </p:txBody>
      </p:sp>
      <p:pic>
        <p:nvPicPr>
          <p:cNvPr id="11" name="Inhaltsplatzhalter 10">
            <a:hlinkClick r:id="rId3"/>
            <a:extLst>
              <a:ext uri="{FF2B5EF4-FFF2-40B4-BE49-F238E27FC236}">
                <a16:creationId xmlns:a16="http://schemas.microsoft.com/office/drawing/2014/main" id="{0642A868-9849-CB4E-A2B0-0D1D13B35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9516"/>
            <a:ext cx="7391400" cy="2900595"/>
          </a:xfrm>
        </p:spPr>
      </p:pic>
    </p:spTree>
    <p:extLst>
      <p:ext uri="{BB962C8B-B14F-4D97-AF65-F5344CB8AC3E}">
        <p14:creationId xmlns:p14="http://schemas.microsoft.com/office/powerpoint/2010/main" val="15139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62520-F3BF-6D4D-BBD4-8EA9967D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pic>
        <p:nvPicPr>
          <p:cNvPr id="8" name="Inhaltsplatzhalter 7">
            <a:hlinkClick r:id="rId3"/>
            <a:extLst>
              <a:ext uri="{FF2B5EF4-FFF2-40B4-BE49-F238E27FC236}">
                <a16:creationId xmlns:a16="http://schemas.microsoft.com/office/drawing/2014/main" id="{16CA00C0-01C6-704D-A298-8CB3A2AD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9031"/>
            <a:ext cx="7776864" cy="352905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78469D-EE12-7E41-AB2E-E726B19E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E09A-3F5E-5A44-AEF1-8BCCF7FAFFD6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A363C9-A5B9-7B4A-8412-5EEEDBE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724228-51E4-2A4E-B962-5F57CFE4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550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4D6A8-6EFE-AB46-8529-4191AD2A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9DDFD-E5C9-7D4C-97F2-6B4D3B63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B710-0618-D242-A341-DE8893B0218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CBFB0D-62B3-7C44-AAD8-1E90E467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5E4CF8-845B-E749-98B3-B912F97A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5</a:t>
            </a:fld>
            <a:endParaRPr lang="de-CH" altLang="de-DE"/>
          </a:p>
        </p:txBody>
      </p:sp>
      <p:pic>
        <p:nvPicPr>
          <p:cNvPr id="11" name="Inhaltsplatzhalter 10">
            <a:hlinkClick r:id="rId3"/>
            <a:extLst>
              <a:ext uri="{FF2B5EF4-FFF2-40B4-BE49-F238E27FC236}">
                <a16:creationId xmlns:a16="http://schemas.microsoft.com/office/drawing/2014/main" id="{91CC8FC9-BFE6-8D43-A2D4-D46C26BC1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7562"/>
            <a:ext cx="7848872" cy="3711376"/>
          </a:xfrm>
        </p:spPr>
      </p:pic>
    </p:spTree>
    <p:extLst>
      <p:ext uri="{BB962C8B-B14F-4D97-AF65-F5344CB8AC3E}">
        <p14:creationId xmlns:p14="http://schemas.microsoft.com/office/powerpoint/2010/main" val="31253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21B37-477C-C74C-AE70-5DA5E384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Englisch und Französisch</a:t>
            </a:r>
            <a:endParaRPr lang="de-DE" dirty="0"/>
          </a:p>
        </p:txBody>
      </p:sp>
      <p:pic>
        <p:nvPicPr>
          <p:cNvPr id="8" name="Inhaltsplatzhalter 7">
            <a:hlinkClick r:id="rId3"/>
            <a:extLst>
              <a:ext uri="{FF2B5EF4-FFF2-40B4-BE49-F238E27FC236}">
                <a16:creationId xmlns:a16="http://schemas.microsoft.com/office/drawing/2014/main" id="{36E6143E-7ED5-DB42-9BF9-CFB8F6FE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2283"/>
            <a:ext cx="7130752" cy="426075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0A8FEF-FD09-8A4F-8C5D-DBCE82F5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B35B-74D7-3644-80B0-05B833BB5BAC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EAA23-AC44-0F44-91DB-9E8CB682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46AFBB-19D7-4642-B743-2E1CEBA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87716209"/>
      </p:ext>
    </p:extLst>
  </p:cSld>
  <p:clrMapOvr>
    <a:masterClrMapping/>
  </p:clrMapOvr>
</p:sld>
</file>

<file path=ppt/theme/theme1.xml><?xml version="1.0" encoding="utf-8"?>
<a:theme xmlns:a="http://schemas.openxmlformats.org/drawingml/2006/main" name="BS_standard_office_2003">
  <a:themeElements>
    <a:clrScheme name="BS-Theme-Colors">
      <a:dk1>
        <a:sysClr val="windowText" lastClr="000000"/>
      </a:dk1>
      <a:lt1>
        <a:sysClr val="window" lastClr="FFFFFF"/>
      </a:lt1>
      <a:dk2>
        <a:srgbClr val="000000"/>
      </a:dk2>
      <a:lt2>
        <a:srgbClr val="999999"/>
      </a:lt2>
      <a:accent1>
        <a:srgbClr val="B9282E"/>
      </a:accent1>
      <a:accent2>
        <a:srgbClr val="E78E23"/>
      </a:accent2>
      <a:accent3>
        <a:srgbClr val="467B93"/>
      </a:accent3>
      <a:accent4>
        <a:srgbClr val="003958"/>
      </a:accent4>
      <a:accent5>
        <a:srgbClr val="8EC033"/>
      </a:accent5>
      <a:accent6>
        <a:srgbClr val="24732E"/>
      </a:accent6>
      <a:hlink>
        <a:srgbClr val="003958"/>
      </a:hlink>
      <a:folHlink>
        <a:srgbClr val="467B93"/>
      </a:folHlink>
    </a:clrScheme>
    <a:fontScheme name="Swiss-TPH-Theme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BS_standard_office_2003</Template>
  <TotalTime>0</TotalTime>
  <Words>280</Words>
  <Application>Microsoft Office PowerPoint</Application>
  <PresentationFormat>Bildschirmpräsentation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Geneva</vt:lpstr>
      <vt:lpstr>BS_standard_office_2003</vt:lpstr>
      <vt:lpstr>Zusätzliche Angebote  in den Fremdsprachen</vt:lpstr>
      <vt:lpstr>Französisch</vt:lpstr>
      <vt:lpstr>Italienisch</vt:lpstr>
      <vt:lpstr>Französisch</vt:lpstr>
      <vt:lpstr>Französisch</vt:lpstr>
      <vt:lpstr>Englisch und Französisch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Zusätzliche Angebote in den Fremdsprachen</dc:title>
  <dc:creator>Brigitta Kaufmann</dc:creator>
  <cp:lastModifiedBy>UserName</cp:lastModifiedBy>
  <cp:revision>11</cp:revision>
  <dcterms:created xsi:type="dcterms:W3CDTF">2019-07-18T08:05:19Z</dcterms:created>
  <dcterms:modified xsi:type="dcterms:W3CDTF">2023-09-05T10:13:26Z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