
<file path=[Content_Types].xml><?xml version="1.0" encoding="utf-8"?>
<Types xmlns="http://schemas.openxmlformats.org/package/2006/content-types">
  <Default Extension="png" ContentType="image/png"/>
  <Default Extension="com"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67" r:id="rId6"/>
    <p:sldId id="281" r:id="rId7"/>
    <p:sldId id="268" r:id="rId8"/>
    <p:sldId id="269" r:id="rId9"/>
    <p:sldId id="270" r:id="rId10"/>
    <p:sldId id="271" r:id="rId11"/>
    <p:sldId id="272" r:id="rId12"/>
    <p:sldId id="274" r:id="rId13"/>
    <p:sldId id="273" r:id="rId14"/>
    <p:sldId id="275" r:id="rId15"/>
    <p:sldId id="276"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ika Pulfer" initials="AP" lastIdx="1" clrIdx="0">
    <p:extLst>
      <p:ext uri="{19B8F6BF-5375-455C-9EA6-DF929625EA0E}">
        <p15:presenceInfo xmlns:p15="http://schemas.microsoft.com/office/powerpoint/2012/main" userId="6ff0298d1d3c3e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96A2C1-BC12-4793-9925-CC45170460C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F78FC475-DA25-4AA7-BDC9-E17EA0C9BB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25BDC42D-DB28-4793-8BB6-F96D869D1DF2}"/>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5" name="Fußzeilenplatzhalter 4">
            <a:extLst>
              <a:ext uri="{FF2B5EF4-FFF2-40B4-BE49-F238E27FC236}">
                <a16:creationId xmlns:a16="http://schemas.microsoft.com/office/drawing/2014/main" id="{AE372DE2-C983-48B9-8CDB-D9D1D897C76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88CA3AC-66B6-470E-886C-45FAA7B51A64}"/>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399213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256F9-3F72-4C0C-8915-0B6635FBBA59}"/>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082C7F6-6338-4E32-A4FB-01592E5A31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8B01670-97B8-45A2-BF52-BC940674A4AB}"/>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5" name="Fußzeilenplatzhalter 4">
            <a:extLst>
              <a:ext uri="{FF2B5EF4-FFF2-40B4-BE49-F238E27FC236}">
                <a16:creationId xmlns:a16="http://schemas.microsoft.com/office/drawing/2014/main" id="{DE3F2E23-22D4-40D6-B4D9-B7DD03AB366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E2F9E4D-3A7A-4FCE-A66D-950C40195C91}"/>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4015141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53EF560-FB9A-494A-BF6A-CC0E9010295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72AD1C69-ED8F-475B-B763-B41EE389E0D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825E86D-F06C-4339-ABFA-80442B3D9C51}"/>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5" name="Fußzeilenplatzhalter 4">
            <a:extLst>
              <a:ext uri="{FF2B5EF4-FFF2-40B4-BE49-F238E27FC236}">
                <a16:creationId xmlns:a16="http://schemas.microsoft.com/office/drawing/2014/main" id="{2EB3EB30-59D7-45A0-85C8-F46CD43C076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9B28F10-EA77-4901-B737-7FB401C6FF13}"/>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12737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AE0E1-5DC1-47F7-89A6-CA6F2D2BA82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1073FA1-92AB-4661-8F3C-69B4708511F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BC4C7A9-001E-429A-B249-87D44598A71E}"/>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5" name="Fußzeilenplatzhalter 4">
            <a:extLst>
              <a:ext uri="{FF2B5EF4-FFF2-40B4-BE49-F238E27FC236}">
                <a16:creationId xmlns:a16="http://schemas.microsoft.com/office/drawing/2014/main" id="{24D92164-F24C-4B09-9C35-715D0E48F94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0992F22-5A32-400C-BBA4-0529D629FDAE}"/>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154202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770AB-1EB9-40E8-9DC0-04232BD9866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DFA9B7F2-9FA5-42C9-B423-DE3150F6F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F030AEF-D348-4FDF-81AD-1C070E0494EA}"/>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5" name="Fußzeilenplatzhalter 4">
            <a:extLst>
              <a:ext uri="{FF2B5EF4-FFF2-40B4-BE49-F238E27FC236}">
                <a16:creationId xmlns:a16="http://schemas.microsoft.com/office/drawing/2014/main" id="{D7F3750D-7D7C-4B6D-9EEF-3A310114E13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EE52E0E-6F1E-4CCF-9E78-96A4D694E6F4}"/>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98665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C1CAE-E6DA-4217-8D95-17E6D01DCDD9}"/>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8417CE4-1AD4-4A1F-9FA8-717BCBAD42B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E197B9A7-BAE0-4E18-84D7-A7AD1B3BAB4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F6406EE-5CD7-40F3-9C86-801CB3B762E9}"/>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6" name="Fußzeilenplatzhalter 5">
            <a:extLst>
              <a:ext uri="{FF2B5EF4-FFF2-40B4-BE49-F238E27FC236}">
                <a16:creationId xmlns:a16="http://schemas.microsoft.com/office/drawing/2014/main" id="{D62F0C86-02E3-45D8-A08E-9D8B9E60E17C}"/>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E5D7E1F-B29F-451F-9D89-A86146445CC8}"/>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407134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DDE27-ED93-416F-B990-8EB6A907AF08}"/>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843FEA8A-ACCF-45F0-9974-6543BDF79E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3D9B797-AD1A-4190-9182-245369D4ABF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2BC7D737-4845-4041-BCA0-3EA82DC4E7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32610E2-9934-4D91-BF33-023862A7472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1970F5E3-3F7B-4EE1-A678-C383570B0C14}"/>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8" name="Fußzeilenplatzhalter 7">
            <a:extLst>
              <a:ext uri="{FF2B5EF4-FFF2-40B4-BE49-F238E27FC236}">
                <a16:creationId xmlns:a16="http://schemas.microsoft.com/office/drawing/2014/main" id="{43571471-F214-492C-9092-107554218DF6}"/>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0FF58DFC-8F7C-4012-9912-4C5C72207E98}"/>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384406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F23B9-1B6A-48FA-AFCC-B0C461AA7B27}"/>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28D44B65-9F81-4A7E-855B-B9E920479D18}"/>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4" name="Fußzeilenplatzhalter 3">
            <a:extLst>
              <a:ext uri="{FF2B5EF4-FFF2-40B4-BE49-F238E27FC236}">
                <a16:creationId xmlns:a16="http://schemas.microsoft.com/office/drawing/2014/main" id="{73A570E7-447E-4983-956E-DF8D6888389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A7FEDDD6-8BCB-428E-BAE8-8AC7CE8488A2}"/>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1297936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CF71B52-15FB-434B-9D7A-58C91C311A44}"/>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3" name="Fußzeilenplatzhalter 2">
            <a:extLst>
              <a:ext uri="{FF2B5EF4-FFF2-40B4-BE49-F238E27FC236}">
                <a16:creationId xmlns:a16="http://schemas.microsoft.com/office/drawing/2014/main" id="{7B9A5A94-F486-4416-9BF2-EDDE0BCA319D}"/>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786AA407-C16C-4C99-A05C-BC8BF03E9F14}"/>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3434995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BDF9C-E5BC-4C64-AEE9-A61B84E6E4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C9DED770-0CD8-4B9F-99DB-AF740ECB1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557C6E99-866B-4B82-8ED6-7DCC5D5CF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533140B-00DF-49F3-AB1A-39CBB480C030}"/>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6" name="Fußzeilenplatzhalter 5">
            <a:extLst>
              <a:ext uri="{FF2B5EF4-FFF2-40B4-BE49-F238E27FC236}">
                <a16:creationId xmlns:a16="http://schemas.microsoft.com/office/drawing/2014/main" id="{0B0B40D9-519F-4321-852A-79CF8A5CEEB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7E4AB27-7F4F-4FDE-9D3E-38BE743F88BB}"/>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63172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04F46-CEEC-454A-97C4-81BDF300376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B502D207-2508-45AC-A973-124D225B5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98604841-984E-4A0F-AA25-0919CF23A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BEBF986-40EF-4CBD-B867-93E2CB829F90}"/>
              </a:ext>
            </a:extLst>
          </p:cNvPr>
          <p:cNvSpPr>
            <a:spLocks noGrp="1"/>
          </p:cNvSpPr>
          <p:nvPr>
            <p:ph type="dt" sz="half" idx="10"/>
          </p:nvPr>
        </p:nvSpPr>
        <p:spPr/>
        <p:txBody>
          <a:bodyPr/>
          <a:lstStyle/>
          <a:p>
            <a:fld id="{72ECEA59-F4CD-42C8-A360-986D02A56346}" type="datetimeFigureOut">
              <a:rPr lang="de-CH" smtClean="0"/>
              <a:t>22.06.2018</a:t>
            </a:fld>
            <a:endParaRPr lang="de-CH"/>
          </a:p>
        </p:txBody>
      </p:sp>
      <p:sp>
        <p:nvSpPr>
          <p:cNvPr id="6" name="Fußzeilenplatzhalter 5">
            <a:extLst>
              <a:ext uri="{FF2B5EF4-FFF2-40B4-BE49-F238E27FC236}">
                <a16:creationId xmlns:a16="http://schemas.microsoft.com/office/drawing/2014/main" id="{6EE8503C-E5C2-424F-B508-6DEA4ABD743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99FBAD8-7017-44F2-A804-4E5A56676019}"/>
              </a:ext>
            </a:extLst>
          </p:cNvPr>
          <p:cNvSpPr>
            <a:spLocks noGrp="1"/>
          </p:cNvSpPr>
          <p:nvPr>
            <p:ph type="sldNum" sz="quarter" idx="12"/>
          </p:nvPr>
        </p:nvSpPr>
        <p:spPr/>
        <p:txBody>
          <a:bodyPr/>
          <a:lstStyle/>
          <a:p>
            <a:fld id="{FF65D224-E47D-4A5A-9509-EE7018F4F407}" type="slidenum">
              <a:rPr lang="de-CH" smtClean="0"/>
              <a:t>‹Nr.›</a:t>
            </a:fld>
            <a:endParaRPr lang="de-CH"/>
          </a:p>
        </p:txBody>
      </p:sp>
    </p:spTree>
    <p:extLst>
      <p:ext uri="{BB962C8B-B14F-4D97-AF65-F5344CB8AC3E}">
        <p14:creationId xmlns:p14="http://schemas.microsoft.com/office/powerpoint/2010/main" val="143167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48FC43A-4116-472C-B7C7-BA3E4AA9D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FCE86A25-BC47-4CC3-9FE7-556ECB9A3E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7FF378E-3BB1-4910-87DA-E966B4B82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CEA59-F4CD-42C8-A360-986D02A56346}" type="datetimeFigureOut">
              <a:rPr lang="de-CH" smtClean="0"/>
              <a:t>22.06.2018</a:t>
            </a:fld>
            <a:endParaRPr lang="de-CH"/>
          </a:p>
        </p:txBody>
      </p:sp>
      <p:sp>
        <p:nvSpPr>
          <p:cNvPr id="5" name="Fußzeilenplatzhalter 4">
            <a:extLst>
              <a:ext uri="{FF2B5EF4-FFF2-40B4-BE49-F238E27FC236}">
                <a16:creationId xmlns:a16="http://schemas.microsoft.com/office/drawing/2014/main" id="{F1A05E02-2764-4DBC-BD2C-C56855E24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A56AC360-31E6-4ECA-A607-48E18F3D5A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5D224-E47D-4A5A-9509-EE7018F4F407}" type="slidenum">
              <a:rPr lang="de-CH" smtClean="0"/>
              <a:t>‹Nr.›</a:t>
            </a:fld>
            <a:endParaRPr lang="de-CH"/>
          </a:p>
        </p:txBody>
      </p:sp>
    </p:spTree>
    <p:extLst>
      <p:ext uri="{BB962C8B-B14F-4D97-AF65-F5344CB8AC3E}">
        <p14:creationId xmlns:p14="http://schemas.microsoft.com/office/powerpoint/2010/main" val="2200037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wikipedia.org/wiki/Twitter"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www.medienpaedagogik-praxis.de/2014/12/17/whos-watching-you-aktionen-zu-ueberwachung-privatsphaere-datenschutz/"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hyperlink" Target="https://openclipart.org/detail/283473/fake-news"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audio-microphone-recording-mic-296985/" TargetMode="External"/><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commons.wikimedia.org/wiki/File:Emoji_u1f3a5.svg"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openclipart.org/detail/227551/student-classroom-presentation"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File:35mm_film_frames.svg"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hyperlink" Target="http://www.publicdomainpictures.net/view-image.php?image=75214&amp;picture=icon-film-strip"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hyperlink" Target="https://educ6040fall10.wikispaces.com/" TargetMode="External"/><Relationship Id="rId13" Type="http://schemas.openxmlformats.org/officeDocument/2006/relationships/hyperlink" Target="http://www.freestockphotos.biz/stockphoto/17868" TargetMode="External"/><Relationship Id="rId18" Type="http://schemas.openxmlformats.org/officeDocument/2006/relationships/hyperlink" Target="https://openclipart.org/detail/283473/fake-news" TargetMode="External"/><Relationship Id="rId3" Type="http://schemas.openxmlformats.org/officeDocument/2006/relationships/hyperlink" Target="https://pixabay.com/en/professor-man-lecture-illustration-3026707/" TargetMode="External"/><Relationship Id="rId21" Type="http://schemas.openxmlformats.org/officeDocument/2006/relationships/hyperlink" Target="https://openclipart.org/detail/227551/student-classroom-presentation" TargetMode="External"/><Relationship Id="rId7" Type="http://schemas.openxmlformats.org/officeDocument/2006/relationships/hyperlink" Target="https://segu-geschichte.de/das-schloss-versailles-virtuell-erkunden/" TargetMode="External"/><Relationship Id="rId12" Type="http://schemas.openxmlformats.org/officeDocument/2006/relationships/hyperlink" Target="https://de.wikipedia.org/wiki/Datei:Reliefkarte_Schweiz.png" TargetMode="External"/><Relationship Id="rId17" Type="http://schemas.openxmlformats.org/officeDocument/2006/relationships/hyperlink" Target="https://www.medienpaedagogik-praxis.de/2014/12/17/whos-watching-you-aktionen-zu-ueberwachung-privatsphaere-datenschutz/" TargetMode="External"/><Relationship Id="rId2" Type="http://schemas.openxmlformats.org/officeDocument/2006/relationships/hyperlink" Target="https://de.wikipedia.org/wiki/Vegetationszone" TargetMode="External"/><Relationship Id="rId16" Type="http://schemas.openxmlformats.org/officeDocument/2006/relationships/hyperlink" Target="https://de.wikipedia.org/wiki/Twitter" TargetMode="External"/><Relationship Id="rId20" Type="http://schemas.openxmlformats.org/officeDocument/2006/relationships/hyperlink" Target="https://commons.wikimedia.org/wiki/File:Emoji_u1f3a5.svg" TargetMode="External"/><Relationship Id="rId1" Type="http://schemas.openxmlformats.org/officeDocument/2006/relationships/slideLayout" Target="../slideLayouts/slideLayout7.xml"/><Relationship Id="rId6" Type="http://schemas.openxmlformats.org/officeDocument/2006/relationships/hyperlink" Target="https://commons.wikimedia.org/wiki/File:Blog_(1).jpg" TargetMode="External"/><Relationship Id="rId11" Type="http://schemas.openxmlformats.org/officeDocument/2006/relationships/hyperlink" Target="https://pixabay.com/en/camera-photography-photo-old-camera-2155318/" TargetMode="External"/><Relationship Id="rId5" Type="http://schemas.openxmlformats.org/officeDocument/2006/relationships/hyperlink" Target="https://en.wikipedia.org/wiki/Voyages_of_Christopher_Columbus" TargetMode="External"/><Relationship Id="rId15" Type="http://schemas.openxmlformats.org/officeDocument/2006/relationships/hyperlink" Target="https://www.medienpaedagogik-praxis.de/2010/10/" TargetMode="External"/><Relationship Id="rId23" Type="http://schemas.openxmlformats.org/officeDocument/2006/relationships/hyperlink" Target="https://www.publicdomainpictures.net/view-image.php?image=75214&amp;picture=icon-film-strip" TargetMode="External"/><Relationship Id="rId10" Type="http://schemas.openxmlformats.org/officeDocument/2006/relationships/hyperlink" Target="https://commons.wikimedia.org/wiki/File:Mediengruppe_Madsack_-_Tageszeitungen.jpg" TargetMode="External"/><Relationship Id="rId19" Type="http://schemas.openxmlformats.org/officeDocument/2006/relationships/hyperlink" Target="https://pixabay.com/en/audio-microphone-recording-mic-296985/" TargetMode="External"/><Relationship Id="rId4" Type="http://schemas.openxmlformats.org/officeDocument/2006/relationships/hyperlink" Target="http://www.cc-your-edu.de/" TargetMode="External"/><Relationship Id="rId9" Type="http://schemas.openxmlformats.org/officeDocument/2006/relationships/hyperlink" Target="https://de.wikipedia.org/wiki/Datei:1849_%E2%80%9EDrehen_zu_Beginn%E2%80%9C_am_Beispiel_der_Maschinenbauanstalt_Maffei..jpg" TargetMode="External"/><Relationship Id="rId14" Type="http://schemas.openxmlformats.org/officeDocument/2006/relationships/hyperlink" Target="http://www.giswiki.org/wiki/Geodaten_Afrika" TargetMode="External"/><Relationship Id="rId22" Type="http://schemas.openxmlformats.org/officeDocument/2006/relationships/hyperlink" Target="https://commons.wikimedia.org/wiki/File:35mm_film_frames.svg"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6.xml"/><Relationship Id="rId3" Type="http://schemas.openxmlformats.org/officeDocument/2006/relationships/slide" Target="slide14.xml"/><Relationship Id="rId7" Type="http://schemas.openxmlformats.org/officeDocument/2006/relationships/slide" Target="slide12.xml"/><Relationship Id="rId12"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7.xml"/><Relationship Id="rId5" Type="http://schemas.openxmlformats.org/officeDocument/2006/relationships/slide" Target="slide13.xml"/><Relationship Id="rId10" Type="http://schemas.openxmlformats.org/officeDocument/2006/relationships/slide" Target="slide5.xml"/><Relationship Id="rId4" Type="http://schemas.openxmlformats.org/officeDocument/2006/relationships/slide" Target="slide11.xml"/><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hyperlink" Target="https://de.wikipedia.org/wiki/Vegetationszone"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hyperlink" Target="http://www.cc-your-edu.de/" TargetMode="Externa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search?search=voyages+of+christopher+columbus"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commons.wikimedia.org/wiki/File:Blog_(1).jpg"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educ6040fall10.wikispaces.com/WebQuests" TargetMode="External"/><Relationship Id="rId2" Type="http://schemas.openxmlformats.org/officeDocument/2006/relationships/image" Target="../media/image7.com"/><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e.wikipedia.org/wiki/Datei:1849_%E2%80%9EDrehen_zu_Beginn%E2%80%9C_am_Beispiel_der_Maschinenbauanstalt_Maffei..jpg" TargetMode="External"/><Relationship Id="rId7" Type="http://schemas.openxmlformats.org/officeDocument/2006/relationships/hyperlink" Target="https://pixabay.com/en/camera-photography-photo-old-camera-2155318/"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commons.wikimedia.org/wiki/File:Mediengruppe_Madsack_-_Tageszeitungen.jpg"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s://de.wikipedia.org/wiki/Datei:Reliefkarte_Schweiz.png"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http://www.freestockphotos.biz/stockphoto/17868" TargetMode="Externa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hyperlink" Target="https://www.medienpaedagogik-praxis.de/2010/10/" TargetMode="External"/><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hyperlink" Target="http://www.giswiki.org/wiki/Geodaten_Afrika"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4E3F6-92AF-468E-8ADF-841022E8AC12}"/>
              </a:ext>
            </a:extLst>
          </p:cNvPr>
          <p:cNvSpPr>
            <a:spLocks noGrp="1"/>
          </p:cNvSpPr>
          <p:nvPr>
            <p:ph type="ctrTitle"/>
          </p:nvPr>
        </p:nvSpPr>
        <p:spPr>
          <a:xfrm>
            <a:off x="1524000" y="2053733"/>
            <a:ext cx="9144000" cy="2750534"/>
          </a:xfrm>
        </p:spPr>
        <p:txBody>
          <a:bodyPr>
            <a:normAutofit fontScale="90000"/>
          </a:bodyPr>
          <a:lstStyle/>
          <a:p>
            <a:r>
              <a:rPr lang="de-CH" b="1" dirty="0"/>
              <a:t>Jahresplanung Medien im Fachbereich RZG</a:t>
            </a:r>
            <a:br>
              <a:rPr lang="de-CH" b="1" dirty="0"/>
            </a:br>
            <a:br>
              <a:rPr lang="de-CH" b="1" dirty="0"/>
            </a:br>
            <a:r>
              <a:rPr lang="de-CH" sz="3100" b="1" dirty="0"/>
              <a:t>Eine Planung über 3 Sekundarschuljahre</a:t>
            </a:r>
          </a:p>
        </p:txBody>
      </p:sp>
    </p:spTree>
    <p:extLst>
      <p:ext uri="{BB962C8B-B14F-4D97-AF65-F5344CB8AC3E}">
        <p14:creationId xmlns:p14="http://schemas.microsoft.com/office/powerpoint/2010/main" val="419865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CE151B-AE02-43BA-B8DD-3F5D2607CD94}"/>
              </a:ext>
            </a:extLst>
          </p:cNvPr>
          <p:cNvSpPr/>
          <p:nvPr/>
        </p:nvSpPr>
        <p:spPr>
          <a:xfrm>
            <a:off x="3047999" y="2274838"/>
            <a:ext cx="6096000" cy="2308324"/>
          </a:xfrm>
          <a:prstGeom prst="rect">
            <a:avLst/>
          </a:prstGeom>
        </p:spPr>
        <p:txBody>
          <a:bodyPr>
            <a:spAutoFit/>
          </a:bodyPr>
          <a:lstStyle/>
          <a:p>
            <a:r>
              <a:rPr lang="de-DE" dirty="0">
                <a:latin typeface="Calibri" panose="020F0502020204030204" pitchFamily="34" charset="0"/>
              </a:rPr>
              <a:t>Beim RZG-Thema "Nordamerika" bietet es sich an, über Präsident Trump und dessen extensive Nutzung der Twitter-Plattform zu sprechen.</a:t>
            </a:r>
          </a:p>
          <a:p>
            <a:br>
              <a:rPr lang="de-DE" dirty="0">
                <a:latin typeface="Calibri" panose="020F0502020204030204" pitchFamily="34" charset="0"/>
              </a:rPr>
            </a:br>
            <a:r>
              <a:rPr lang="de-DE" dirty="0">
                <a:latin typeface="Calibri" panose="020F0502020204030204" pitchFamily="34" charset="0"/>
              </a:rPr>
              <a:t>In diesem Zusammenhang bieten sich als Medienthemen die Privatsphäre im Netz und deren Schutz an. Im Medienkompass gibt es dazu in Kapitel 14 (Spuren im Netz) weiterführende Informationen.</a:t>
            </a:r>
            <a:endParaRPr lang="de-CH" dirty="0"/>
          </a:p>
        </p:txBody>
      </p:sp>
      <p:sp>
        <p:nvSpPr>
          <p:cNvPr id="3" name="Textfeld 2">
            <a:extLst>
              <a:ext uri="{FF2B5EF4-FFF2-40B4-BE49-F238E27FC236}">
                <a16:creationId xmlns:a16="http://schemas.microsoft.com/office/drawing/2014/main" id="{0F99BA5E-C5BB-4202-860E-6CCA9AD250E7}"/>
              </a:ext>
            </a:extLst>
          </p:cNvPr>
          <p:cNvSpPr txBox="1"/>
          <p:nvPr/>
        </p:nvSpPr>
        <p:spPr>
          <a:xfrm>
            <a:off x="5226907" y="554223"/>
            <a:ext cx="1738185" cy="523220"/>
          </a:xfrm>
          <a:prstGeom prst="rect">
            <a:avLst/>
          </a:prstGeom>
          <a:noFill/>
        </p:spPr>
        <p:txBody>
          <a:bodyPr wrap="square" rtlCol="0">
            <a:spAutoFit/>
          </a:bodyPr>
          <a:lstStyle/>
          <a:p>
            <a:r>
              <a:rPr lang="de-CH" sz="2800" dirty="0"/>
              <a:t>Szenario 2</a:t>
            </a:r>
          </a:p>
        </p:txBody>
      </p:sp>
      <p:pic>
        <p:nvPicPr>
          <p:cNvPr id="5" name="Grafik 4">
            <a:extLst>
              <a:ext uri="{FF2B5EF4-FFF2-40B4-BE49-F238E27FC236}">
                <a16:creationId xmlns:a16="http://schemas.microsoft.com/office/drawing/2014/main" id="{DE5E516D-DE9A-4806-AEB8-47F76E237F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92461" y="1416334"/>
            <a:ext cx="1055538" cy="858504"/>
          </a:xfrm>
          <a:prstGeom prst="rect">
            <a:avLst/>
          </a:prstGeom>
        </p:spPr>
      </p:pic>
      <p:pic>
        <p:nvPicPr>
          <p:cNvPr id="7" name="Grafik 6">
            <a:extLst>
              <a:ext uri="{FF2B5EF4-FFF2-40B4-BE49-F238E27FC236}">
                <a16:creationId xmlns:a16="http://schemas.microsoft.com/office/drawing/2014/main" id="{81AF89E2-447F-497F-BC98-B70A35DBDF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58099" y="4583162"/>
            <a:ext cx="2971800" cy="1671638"/>
          </a:xfrm>
          <a:prstGeom prst="rect">
            <a:avLst/>
          </a:prstGeom>
        </p:spPr>
      </p:pic>
      <p:sp>
        <p:nvSpPr>
          <p:cNvPr id="8" name="Textfeld 7">
            <a:extLst>
              <a:ext uri="{FF2B5EF4-FFF2-40B4-BE49-F238E27FC236}">
                <a16:creationId xmlns:a16="http://schemas.microsoft.com/office/drawing/2014/main" id="{0990169C-E5DF-46EB-B487-558F754BEE81}"/>
              </a:ext>
            </a:extLst>
          </p:cNvPr>
          <p:cNvSpPr txBox="1"/>
          <p:nvPr/>
        </p:nvSpPr>
        <p:spPr>
          <a:xfrm>
            <a:off x="407968" y="369557"/>
            <a:ext cx="804334" cy="369332"/>
          </a:xfrm>
          <a:prstGeom prst="rect">
            <a:avLst/>
          </a:prstGeom>
          <a:noFill/>
        </p:spPr>
        <p:txBody>
          <a:bodyPr wrap="square" rtlCol="0">
            <a:spAutoFit/>
          </a:bodyPr>
          <a:lstStyle/>
          <a:p>
            <a:r>
              <a:rPr lang="de-CH" dirty="0"/>
              <a:t>2. Sek</a:t>
            </a:r>
          </a:p>
        </p:txBody>
      </p:sp>
    </p:spTree>
    <p:extLst>
      <p:ext uri="{BB962C8B-B14F-4D97-AF65-F5344CB8AC3E}">
        <p14:creationId xmlns:p14="http://schemas.microsoft.com/office/powerpoint/2010/main" val="159198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02698EB-5320-4B57-8A88-B4B23159AE75}"/>
              </a:ext>
            </a:extLst>
          </p:cNvPr>
          <p:cNvSpPr/>
          <p:nvPr/>
        </p:nvSpPr>
        <p:spPr>
          <a:xfrm>
            <a:off x="5291667" y="2362648"/>
            <a:ext cx="6096000" cy="2308324"/>
          </a:xfrm>
          <a:prstGeom prst="rect">
            <a:avLst/>
          </a:prstGeom>
        </p:spPr>
        <p:txBody>
          <a:bodyPr>
            <a:spAutoFit/>
          </a:bodyPr>
          <a:lstStyle/>
          <a:p>
            <a:r>
              <a:rPr lang="de-DE" dirty="0">
                <a:latin typeface="Calibri" panose="020F0502020204030204" pitchFamily="34" charset="0"/>
              </a:rPr>
              <a:t>Wenn in RZG der 2. Weltkrieg behandelt wird, kann unter dem Thema "Propaganda im 2. Weltkrieg“ auf heutige Medien eingegangen werden. </a:t>
            </a:r>
          </a:p>
          <a:p>
            <a:endParaRPr lang="de-DE" dirty="0">
              <a:latin typeface="Calibri" panose="020F0502020204030204" pitchFamily="34" charset="0"/>
            </a:endParaRPr>
          </a:p>
          <a:p>
            <a:r>
              <a:rPr lang="de-DE" dirty="0">
                <a:latin typeface="Calibri" panose="020F0502020204030204" pitchFamily="34" charset="0"/>
              </a:rPr>
              <a:t>Was ist die Absicht hinter Medienbeiträgen (Werbung, Zeitschrift, Parteizeitung)? Im Medienkompass unterstützen uns die Kapitel 10 (Wort und Bild im Dialog) und 11 (Den Informationen auf den Puls gefühlt).</a:t>
            </a:r>
            <a:endParaRPr lang="de-CH" dirty="0"/>
          </a:p>
        </p:txBody>
      </p:sp>
      <p:sp>
        <p:nvSpPr>
          <p:cNvPr id="3" name="Textfeld 2">
            <a:extLst>
              <a:ext uri="{FF2B5EF4-FFF2-40B4-BE49-F238E27FC236}">
                <a16:creationId xmlns:a16="http://schemas.microsoft.com/office/drawing/2014/main" id="{592DA69E-C87A-4DAE-A08B-EF43B91135CB}"/>
              </a:ext>
            </a:extLst>
          </p:cNvPr>
          <p:cNvSpPr txBox="1"/>
          <p:nvPr/>
        </p:nvSpPr>
        <p:spPr>
          <a:xfrm>
            <a:off x="5226907" y="528823"/>
            <a:ext cx="1738185" cy="523220"/>
          </a:xfrm>
          <a:prstGeom prst="rect">
            <a:avLst/>
          </a:prstGeom>
          <a:noFill/>
        </p:spPr>
        <p:txBody>
          <a:bodyPr wrap="square" rtlCol="0">
            <a:spAutoFit/>
          </a:bodyPr>
          <a:lstStyle/>
          <a:p>
            <a:r>
              <a:rPr lang="de-CH" sz="2800" dirty="0"/>
              <a:t>Szenario 3</a:t>
            </a:r>
          </a:p>
        </p:txBody>
      </p:sp>
      <p:sp>
        <p:nvSpPr>
          <p:cNvPr id="6" name="Textfeld 5">
            <a:extLst>
              <a:ext uri="{FF2B5EF4-FFF2-40B4-BE49-F238E27FC236}">
                <a16:creationId xmlns:a16="http://schemas.microsoft.com/office/drawing/2014/main" id="{1BC94BE3-6FF9-49E8-8245-50BD3E7E3AFF}"/>
              </a:ext>
            </a:extLst>
          </p:cNvPr>
          <p:cNvSpPr txBox="1"/>
          <p:nvPr/>
        </p:nvSpPr>
        <p:spPr>
          <a:xfrm>
            <a:off x="402166" y="344157"/>
            <a:ext cx="804334" cy="369332"/>
          </a:xfrm>
          <a:prstGeom prst="rect">
            <a:avLst/>
          </a:prstGeom>
          <a:noFill/>
        </p:spPr>
        <p:txBody>
          <a:bodyPr wrap="square" rtlCol="0">
            <a:spAutoFit/>
          </a:bodyPr>
          <a:lstStyle/>
          <a:p>
            <a:r>
              <a:rPr lang="de-CH" dirty="0"/>
              <a:t>2. Sek</a:t>
            </a:r>
          </a:p>
        </p:txBody>
      </p:sp>
      <p:pic>
        <p:nvPicPr>
          <p:cNvPr id="11" name="Grafik 10">
            <a:extLst>
              <a:ext uri="{FF2B5EF4-FFF2-40B4-BE49-F238E27FC236}">
                <a16:creationId xmlns:a16="http://schemas.microsoft.com/office/drawing/2014/main" id="{586578E5-8A75-4F04-8ACE-7109D8CB313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06500" y="2612190"/>
            <a:ext cx="2996259" cy="1633619"/>
          </a:xfrm>
          <a:prstGeom prst="rect">
            <a:avLst/>
          </a:prstGeom>
        </p:spPr>
      </p:pic>
    </p:spTree>
    <p:extLst>
      <p:ext uri="{BB962C8B-B14F-4D97-AF65-F5344CB8AC3E}">
        <p14:creationId xmlns:p14="http://schemas.microsoft.com/office/powerpoint/2010/main" val="57750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CC39C4F-7C60-483E-AE0A-2F47D2F7572D}"/>
              </a:ext>
            </a:extLst>
          </p:cNvPr>
          <p:cNvSpPr/>
          <p:nvPr/>
        </p:nvSpPr>
        <p:spPr>
          <a:xfrm>
            <a:off x="3037432" y="1582340"/>
            <a:ext cx="6096000" cy="3693319"/>
          </a:xfrm>
          <a:prstGeom prst="rect">
            <a:avLst/>
          </a:prstGeom>
        </p:spPr>
        <p:txBody>
          <a:bodyPr>
            <a:spAutoFit/>
          </a:bodyPr>
          <a:lstStyle/>
          <a:p>
            <a:r>
              <a:rPr lang="de-DE" dirty="0">
                <a:latin typeface="Calibri" panose="020F0502020204030204" pitchFamily="34" charset="0"/>
              </a:rPr>
              <a:t>Im dritten Sekundarschuljahr (10 Lektionen) bieten sich im Zusammenhang mit dem RZG-Thema "Vom Seidenband zur Life Science" eigene Recherchen mit Interviews (Audio/Film) z.B. bei Novartis oder Roche an. </a:t>
            </a:r>
          </a:p>
          <a:p>
            <a:endParaRPr lang="de-DE" dirty="0">
              <a:latin typeface="Calibri" panose="020F0502020204030204" pitchFamily="34" charset="0"/>
            </a:endParaRPr>
          </a:p>
          <a:p>
            <a:r>
              <a:rPr lang="de-DE" dirty="0">
                <a:latin typeface="Calibri" panose="020F0502020204030204" pitchFamily="34" charset="0"/>
              </a:rPr>
              <a:t>Mit dem Medieneinsatz kann experimentiert werden, die Ideen werden veröffentlicht (Blog, </a:t>
            </a:r>
            <a:r>
              <a:rPr lang="de-DE" dirty="0" err="1">
                <a:latin typeface="Calibri" panose="020F0502020204030204" pitchFamily="34" charset="0"/>
              </a:rPr>
              <a:t>Youtube</a:t>
            </a:r>
            <a:r>
              <a:rPr lang="de-DE" dirty="0">
                <a:latin typeface="Calibri" panose="020F0502020204030204" pitchFamily="34" charset="0"/>
              </a:rPr>
              <a:t> oder aus Datenschutzgründen im internen Bereich von ILIAS), Ton- und Videoaufnahmen werden erstellt und in Audacity und Corel </a:t>
            </a:r>
            <a:r>
              <a:rPr lang="de-DE" dirty="0" err="1">
                <a:latin typeface="Calibri" panose="020F0502020204030204" pitchFamily="34" charset="0"/>
              </a:rPr>
              <a:t>VideoStudio</a:t>
            </a:r>
            <a:r>
              <a:rPr lang="de-DE" dirty="0">
                <a:latin typeface="Calibri" panose="020F0502020204030204" pitchFamily="34" charset="0"/>
              </a:rPr>
              <a:t> weiterverarbeitet. </a:t>
            </a:r>
          </a:p>
          <a:p>
            <a:endParaRPr lang="de-DE" dirty="0">
              <a:latin typeface="Calibri" panose="020F0502020204030204" pitchFamily="34" charset="0"/>
            </a:endParaRPr>
          </a:p>
          <a:p>
            <a:r>
              <a:rPr lang="de-DE" dirty="0">
                <a:latin typeface="Calibri" panose="020F0502020204030204" pitchFamily="34" charset="0"/>
              </a:rPr>
              <a:t>Unterstützung finden wir im Medienkompass in Kapitel 6 (Von Bits und Bytes, S. 43)</a:t>
            </a:r>
            <a:endParaRPr lang="de-CH" dirty="0"/>
          </a:p>
        </p:txBody>
      </p:sp>
      <p:sp>
        <p:nvSpPr>
          <p:cNvPr id="3" name="Textfeld 2">
            <a:extLst>
              <a:ext uri="{FF2B5EF4-FFF2-40B4-BE49-F238E27FC236}">
                <a16:creationId xmlns:a16="http://schemas.microsoft.com/office/drawing/2014/main" id="{7C19E1BF-AE47-456D-8E86-AE5D8908E66E}"/>
              </a:ext>
            </a:extLst>
          </p:cNvPr>
          <p:cNvSpPr txBox="1"/>
          <p:nvPr/>
        </p:nvSpPr>
        <p:spPr>
          <a:xfrm>
            <a:off x="5226907" y="528823"/>
            <a:ext cx="1738185" cy="523220"/>
          </a:xfrm>
          <a:prstGeom prst="rect">
            <a:avLst/>
          </a:prstGeom>
          <a:noFill/>
        </p:spPr>
        <p:txBody>
          <a:bodyPr wrap="square" rtlCol="0">
            <a:spAutoFit/>
          </a:bodyPr>
          <a:lstStyle/>
          <a:p>
            <a:r>
              <a:rPr lang="de-CH" sz="2800" dirty="0"/>
              <a:t>Szenario 1</a:t>
            </a:r>
          </a:p>
        </p:txBody>
      </p:sp>
      <p:pic>
        <p:nvPicPr>
          <p:cNvPr id="5" name="Grafik 4">
            <a:extLst>
              <a:ext uri="{FF2B5EF4-FFF2-40B4-BE49-F238E27FC236}">
                <a16:creationId xmlns:a16="http://schemas.microsoft.com/office/drawing/2014/main" id="{BE9B3C78-2D49-4F07-B572-22CF6481AD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857235" y="790433"/>
            <a:ext cx="2190765" cy="1622567"/>
          </a:xfrm>
          <a:prstGeom prst="rect">
            <a:avLst/>
          </a:prstGeom>
        </p:spPr>
      </p:pic>
      <p:pic>
        <p:nvPicPr>
          <p:cNvPr id="7" name="Grafik 6">
            <a:extLst>
              <a:ext uri="{FF2B5EF4-FFF2-40B4-BE49-F238E27FC236}">
                <a16:creationId xmlns:a16="http://schemas.microsoft.com/office/drawing/2014/main" id="{28FF9E4D-5A4E-413A-B562-8A86F7117D9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33432" y="4036493"/>
            <a:ext cx="2201333" cy="2201333"/>
          </a:xfrm>
          <a:prstGeom prst="rect">
            <a:avLst/>
          </a:prstGeom>
        </p:spPr>
      </p:pic>
      <p:sp>
        <p:nvSpPr>
          <p:cNvPr id="8" name="Textfeld 7">
            <a:extLst>
              <a:ext uri="{FF2B5EF4-FFF2-40B4-BE49-F238E27FC236}">
                <a16:creationId xmlns:a16="http://schemas.microsoft.com/office/drawing/2014/main" id="{BB4FDA7B-2A3B-48B0-9CA4-963855A899E6}"/>
              </a:ext>
            </a:extLst>
          </p:cNvPr>
          <p:cNvSpPr txBox="1"/>
          <p:nvPr/>
        </p:nvSpPr>
        <p:spPr>
          <a:xfrm>
            <a:off x="455068" y="344157"/>
            <a:ext cx="804334" cy="369332"/>
          </a:xfrm>
          <a:prstGeom prst="rect">
            <a:avLst/>
          </a:prstGeom>
          <a:noFill/>
        </p:spPr>
        <p:txBody>
          <a:bodyPr wrap="square" rtlCol="0">
            <a:spAutoFit/>
          </a:bodyPr>
          <a:lstStyle/>
          <a:p>
            <a:r>
              <a:rPr lang="de-CH" dirty="0"/>
              <a:t>3. Sek</a:t>
            </a:r>
          </a:p>
        </p:txBody>
      </p:sp>
    </p:spTree>
    <p:extLst>
      <p:ext uri="{BB962C8B-B14F-4D97-AF65-F5344CB8AC3E}">
        <p14:creationId xmlns:p14="http://schemas.microsoft.com/office/powerpoint/2010/main" val="351255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3AAF248-EC17-4FBE-9E1C-301C4C4DA269}"/>
              </a:ext>
            </a:extLst>
          </p:cNvPr>
          <p:cNvSpPr/>
          <p:nvPr/>
        </p:nvSpPr>
        <p:spPr>
          <a:xfrm>
            <a:off x="1662372" y="2413337"/>
            <a:ext cx="5982766" cy="2031325"/>
          </a:xfrm>
          <a:prstGeom prst="rect">
            <a:avLst/>
          </a:prstGeom>
        </p:spPr>
        <p:txBody>
          <a:bodyPr wrap="square">
            <a:spAutoFit/>
          </a:bodyPr>
          <a:lstStyle/>
          <a:p>
            <a:r>
              <a:rPr lang="de-DE" dirty="0">
                <a:latin typeface="Calibri" panose="020F0502020204030204" pitchFamily="34" charset="0"/>
              </a:rPr>
              <a:t>Beim RZG-Projekt "Die Zukunft gestalten" können die Projektpräsentationen sowohl mit PowerPoint als auch mittels interaktiver Bilder und Videos sowie auf Präsentationstafeln mit AR-Elementen stattfinden.</a:t>
            </a:r>
          </a:p>
          <a:p>
            <a:endParaRPr lang="de-DE" dirty="0">
              <a:latin typeface="Calibri" panose="020F0502020204030204" pitchFamily="34" charset="0"/>
            </a:endParaRPr>
          </a:p>
          <a:p>
            <a:r>
              <a:rPr lang="de-DE" dirty="0">
                <a:latin typeface="Calibri" panose="020F0502020204030204" pitchFamily="34" charset="0"/>
              </a:rPr>
              <a:t>Zugehöriges Kapitel im Medienkompass ist Kapitel 7 (Sehr verehrtes Publikum)</a:t>
            </a:r>
            <a:endParaRPr lang="de-CH" dirty="0"/>
          </a:p>
        </p:txBody>
      </p:sp>
      <p:sp>
        <p:nvSpPr>
          <p:cNvPr id="3" name="Textfeld 2">
            <a:extLst>
              <a:ext uri="{FF2B5EF4-FFF2-40B4-BE49-F238E27FC236}">
                <a16:creationId xmlns:a16="http://schemas.microsoft.com/office/drawing/2014/main" id="{8B03F221-130C-4801-93D2-3268D047A43D}"/>
              </a:ext>
            </a:extLst>
          </p:cNvPr>
          <p:cNvSpPr txBox="1"/>
          <p:nvPr/>
        </p:nvSpPr>
        <p:spPr>
          <a:xfrm>
            <a:off x="5226907" y="520357"/>
            <a:ext cx="1738185" cy="523220"/>
          </a:xfrm>
          <a:prstGeom prst="rect">
            <a:avLst/>
          </a:prstGeom>
          <a:noFill/>
        </p:spPr>
        <p:txBody>
          <a:bodyPr wrap="square" rtlCol="0">
            <a:spAutoFit/>
          </a:bodyPr>
          <a:lstStyle/>
          <a:p>
            <a:r>
              <a:rPr lang="de-CH" sz="2800" dirty="0"/>
              <a:t>Szenario 2</a:t>
            </a:r>
          </a:p>
        </p:txBody>
      </p:sp>
      <p:pic>
        <p:nvPicPr>
          <p:cNvPr id="5" name="Grafik 4">
            <a:extLst>
              <a:ext uri="{FF2B5EF4-FFF2-40B4-BE49-F238E27FC236}">
                <a16:creationId xmlns:a16="http://schemas.microsoft.com/office/drawing/2014/main" id="{27E1C03E-A9C9-4F17-8B66-0B6D47119A4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34400" y="2146452"/>
            <a:ext cx="1995228" cy="2820111"/>
          </a:xfrm>
          <a:prstGeom prst="rect">
            <a:avLst/>
          </a:prstGeom>
        </p:spPr>
      </p:pic>
      <p:sp>
        <p:nvSpPr>
          <p:cNvPr id="6" name="Textfeld 5">
            <a:extLst>
              <a:ext uri="{FF2B5EF4-FFF2-40B4-BE49-F238E27FC236}">
                <a16:creationId xmlns:a16="http://schemas.microsoft.com/office/drawing/2014/main" id="{D1DB35E0-935F-43F8-807F-4C095D9E22D4}"/>
              </a:ext>
            </a:extLst>
          </p:cNvPr>
          <p:cNvSpPr txBox="1"/>
          <p:nvPr/>
        </p:nvSpPr>
        <p:spPr>
          <a:xfrm>
            <a:off x="374101" y="344158"/>
            <a:ext cx="804334" cy="369332"/>
          </a:xfrm>
          <a:prstGeom prst="rect">
            <a:avLst/>
          </a:prstGeom>
          <a:noFill/>
        </p:spPr>
        <p:txBody>
          <a:bodyPr wrap="square" rtlCol="0">
            <a:spAutoFit/>
          </a:bodyPr>
          <a:lstStyle/>
          <a:p>
            <a:r>
              <a:rPr lang="de-CH" dirty="0"/>
              <a:t>3. Sek</a:t>
            </a:r>
          </a:p>
        </p:txBody>
      </p:sp>
    </p:spTree>
    <p:extLst>
      <p:ext uri="{BB962C8B-B14F-4D97-AF65-F5344CB8AC3E}">
        <p14:creationId xmlns:p14="http://schemas.microsoft.com/office/powerpoint/2010/main" val="407321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48ABA7B-CCF5-45F1-A0A4-76C47720AEDD}"/>
              </a:ext>
            </a:extLst>
          </p:cNvPr>
          <p:cNvSpPr/>
          <p:nvPr/>
        </p:nvSpPr>
        <p:spPr>
          <a:xfrm>
            <a:off x="3294522" y="2690336"/>
            <a:ext cx="6096000" cy="2031325"/>
          </a:xfrm>
          <a:prstGeom prst="rect">
            <a:avLst/>
          </a:prstGeom>
        </p:spPr>
        <p:txBody>
          <a:bodyPr>
            <a:spAutoFit/>
          </a:bodyPr>
          <a:lstStyle/>
          <a:p>
            <a:r>
              <a:rPr lang="de-CH" dirty="0">
                <a:latin typeface="Calibri" panose="020F0502020204030204" pitchFamily="34" charset="0"/>
              </a:rPr>
              <a:t>Beim RZG-Thema "Integrationsfrage - Migrant*innen, Secondos*</a:t>
            </a:r>
            <a:r>
              <a:rPr lang="de-CH" dirty="0" err="1">
                <a:latin typeface="Calibri" panose="020F0502020204030204" pitchFamily="34" charset="0"/>
              </a:rPr>
              <a:t>as</a:t>
            </a:r>
            <a:r>
              <a:rPr lang="de-CH" dirty="0">
                <a:latin typeface="Calibri" panose="020F0502020204030204" pitchFamily="34" charset="0"/>
              </a:rPr>
              <a:t> in Basel" können Interviews, Dokumentationen und Projekteinsätze gefilmt werden und der Einsatz des Mediums Film nochmals besprochen werden.</a:t>
            </a:r>
          </a:p>
          <a:p>
            <a:endParaRPr lang="de-CH" dirty="0">
              <a:latin typeface="Calibri" panose="020F0502020204030204" pitchFamily="34" charset="0"/>
            </a:endParaRPr>
          </a:p>
          <a:p>
            <a:r>
              <a:rPr lang="de-CH" dirty="0">
                <a:latin typeface="Calibri" panose="020F0502020204030204" pitchFamily="34" charset="0"/>
              </a:rPr>
              <a:t>Bezug zum Medienkompass in Kapitel 6 (Von Bits und Bytes S. 34; Videobearbeitung)</a:t>
            </a:r>
            <a:endParaRPr lang="de-CH" dirty="0"/>
          </a:p>
        </p:txBody>
      </p:sp>
      <p:sp>
        <p:nvSpPr>
          <p:cNvPr id="3" name="Textfeld 2">
            <a:extLst>
              <a:ext uri="{FF2B5EF4-FFF2-40B4-BE49-F238E27FC236}">
                <a16:creationId xmlns:a16="http://schemas.microsoft.com/office/drawing/2014/main" id="{90F47161-E3C5-4A86-A542-4F4F750B67DC}"/>
              </a:ext>
            </a:extLst>
          </p:cNvPr>
          <p:cNvSpPr txBox="1"/>
          <p:nvPr/>
        </p:nvSpPr>
        <p:spPr>
          <a:xfrm>
            <a:off x="5226907" y="523103"/>
            <a:ext cx="1738185" cy="523220"/>
          </a:xfrm>
          <a:prstGeom prst="rect">
            <a:avLst/>
          </a:prstGeom>
          <a:noFill/>
        </p:spPr>
        <p:txBody>
          <a:bodyPr wrap="square" rtlCol="0">
            <a:spAutoFit/>
          </a:bodyPr>
          <a:lstStyle/>
          <a:p>
            <a:r>
              <a:rPr lang="de-CH" sz="2800" dirty="0"/>
              <a:t>Szenario 3</a:t>
            </a:r>
          </a:p>
        </p:txBody>
      </p:sp>
      <p:pic>
        <p:nvPicPr>
          <p:cNvPr id="5" name="Grafik 4">
            <a:extLst>
              <a:ext uri="{FF2B5EF4-FFF2-40B4-BE49-F238E27FC236}">
                <a16:creationId xmlns:a16="http://schemas.microsoft.com/office/drawing/2014/main" id="{50ED91DF-F052-4242-80EA-C46120589B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56336" y="1051320"/>
            <a:ext cx="1738186" cy="1533077"/>
          </a:xfrm>
          <a:prstGeom prst="rect">
            <a:avLst/>
          </a:prstGeom>
        </p:spPr>
      </p:pic>
      <p:pic>
        <p:nvPicPr>
          <p:cNvPr id="7" name="Grafik 6">
            <a:extLst>
              <a:ext uri="{FF2B5EF4-FFF2-40B4-BE49-F238E27FC236}">
                <a16:creationId xmlns:a16="http://schemas.microsoft.com/office/drawing/2014/main" id="{05C919EB-1A39-4390-949F-A4BD1F723E6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5092" y="4924829"/>
            <a:ext cx="3107267" cy="996915"/>
          </a:xfrm>
          <a:prstGeom prst="rect">
            <a:avLst/>
          </a:prstGeom>
        </p:spPr>
      </p:pic>
      <p:sp>
        <p:nvSpPr>
          <p:cNvPr id="8" name="Textfeld 7">
            <a:extLst>
              <a:ext uri="{FF2B5EF4-FFF2-40B4-BE49-F238E27FC236}">
                <a16:creationId xmlns:a16="http://schemas.microsoft.com/office/drawing/2014/main" id="{269F5456-8235-4447-AAE0-7EC4381C901E}"/>
              </a:ext>
            </a:extLst>
          </p:cNvPr>
          <p:cNvSpPr txBox="1"/>
          <p:nvPr/>
        </p:nvSpPr>
        <p:spPr>
          <a:xfrm>
            <a:off x="374101" y="344158"/>
            <a:ext cx="804334" cy="369332"/>
          </a:xfrm>
          <a:prstGeom prst="rect">
            <a:avLst/>
          </a:prstGeom>
          <a:noFill/>
        </p:spPr>
        <p:txBody>
          <a:bodyPr wrap="square" rtlCol="0">
            <a:spAutoFit/>
          </a:bodyPr>
          <a:lstStyle/>
          <a:p>
            <a:r>
              <a:rPr lang="de-CH" dirty="0"/>
              <a:t>3. Sek</a:t>
            </a:r>
          </a:p>
        </p:txBody>
      </p:sp>
    </p:spTree>
    <p:extLst>
      <p:ext uri="{BB962C8B-B14F-4D97-AF65-F5344CB8AC3E}">
        <p14:creationId xmlns:p14="http://schemas.microsoft.com/office/powerpoint/2010/main" val="1201590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857780F-4841-4223-AEED-6F7D5BB57BAD}"/>
              </a:ext>
            </a:extLst>
          </p:cNvPr>
          <p:cNvSpPr txBox="1"/>
          <p:nvPr/>
        </p:nvSpPr>
        <p:spPr>
          <a:xfrm>
            <a:off x="4292461" y="486051"/>
            <a:ext cx="3607078" cy="584775"/>
          </a:xfrm>
          <a:prstGeom prst="rect">
            <a:avLst/>
          </a:prstGeom>
          <a:noFill/>
        </p:spPr>
        <p:txBody>
          <a:bodyPr wrap="none" rtlCol="0">
            <a:spAutoFit/>
          </a:bodyPr>
          <a:lstStyle/>
          <a:p>
            <a:r>
              <a:rPr lang="de-CH" sz="3200" dirty="0"/>
              <a:t>Bildquellennachweis</a:t>
            </a:r>
          </a:p>
        </p:txBody>
      </p:sp>
      <p:sp>
        <p:nvSpPr>
          <p:cNvPr id="4" name="Textfeld 3">
            <a:extLst>
              <a:ext uri="{FF2B5EF4-FFF2-40B4-BE49-F238E27FC236}">
                <a16:creationId xmlns:a16="http://schemas.microsoft.com/office/drawing/2014/main" id="{D9404799-C07F-4FFF-AE4C-EF531F9200B1}"/>
              </a:ext>
            </a:extLst>
          </p:cNvPr>
          <p:cNvSpPr txBox="1"/>
          <p:nvPr/>
        </p:nvSpPr>
        <p:spPr>
          <a:xfrm>
            <a:off x="867833" y="6104468"/>
            <a:ext cx="3525324" cy="261610"/>
          </a:xfrm>
          <a:prstGeom prst="rect">
            <a:avLst/>
          </a:prstGeom>
          <a:noFill/>
        </p:spPr>
        <p:txBody>
          <a:bodyPr wrap="none" rtlCol="0">
            <a:spAutoFit/>
          </a:bodyPr>
          <a:lstStyle/>
          <a:p>
            <a:r>
              <a:rPr lang="de-CH" sz="1100" i="1" dirty="0"/>
              <a:t>Präsentation erstellt von Angelika Pulfer, Basel, März 2018</a:t>
            </a:r>
          </a:p>
        </p:txBody>
      </p:sp>
      <p:sp>
        <p:nvSpPr>
          <p:cNvPr id="6" name="Textfeld 5">
            <a:extLst>
              <a:ext uri="{FF2B5EF4-FFF2-40B4-BE49-F238E27FC236}">
                <a16:creationId xmlns:a16="http://schemas.microsoft.com/office/drawing/2014/main" id="{CC7B2556-8358-4C05-AF19-489D0D9835C4}"/>
              </a:ext>
            </a:extLst>
          </p:cNvPr>
          <p:cNvSpPr txBox="1"/>
          <p:nvPr/>
        </p:nvSpPr>
        <p:spPr>
          <a:xfrm>
            <a:off x="867833" y="1540933"/>
            <a:ext cx="10456334" cy="3477875"/>
          </a:xfrm>
          <a:prstGeom prst="rect">
            <a:avLst/>
          </a:prstGeom>
          <a:noFill/>
        </p:spPr>
        <p:txBody>
          <a:bodyPr wrap="square" rtlCol="0">
            <a:spAutoFit/>
          </a:bodyPr>
          <a:lstStyle/>
          <a:p>
            <a:r>
              <a:rPr lang="de-CH" sz="1000" dirty="0"/>
              <a:t>Vegetationszonen </a:t>
            </a:r>
            <a:r>
              <a:rPr lang="de-CH" sz="1000" dirty="0">
                <a:hlinkClick r:id="rId2"/>
              </a:rPr>
              <a:t>https://de.wikipedia.org/wiki/Vegetationszone</a:t>
            </a:r>
          </a:p>
          <a:p>
            <a:r>
              <a:rPr lang="de-CH" sz="1000" dirty="0"/>
              <a:t>Redner </a:t>
            </a:r>
            <a:r>
              <a:rPr lang="de-CH" sz="1000" dirty="0">
                <a:hlinkClick r:id="rId3"/>
              </a:rPr>
              <a:t>https://pixabay.com/en/professor-man-lecture-illustration-3026707/</a:t>
            </a:r>
          </a:p>
          <a:p>
            <a:r>
              <a:rPr lang="de-DE" sz="1000" dirty="0"/>
              <a:t>Urheberrecht </a:t>
            </a:r>
            <a:r>
              <a:rPr lang="de-DE" sz="1000" dirty="0">
                <a:hlinkClick r:id="rId4"/>
              </a:rPr>
              <a:t>http://www.cc-your-edu.de/</a:t>
            </a:r>
          </a:p>
          <a:p>
            <a:r>
              <a:rPr lang="de-DE" sz="1000" dirty="0"/>
              <a:t>Kolumbus-Seekarte </a:t>
            </a:r>
            <a:r>
              <a:rPr lang="de-DE" sz="1000" dirty="0">
                <a:hlinkClick r:id="rId5"/>
              </a:rPr>
              <a:t>https://en.wikipedia.org/wiki/Voyages_of_Christopher_Columbus</a:t>
            </a:r>
          </a:p>
          <a:p>
            <a:r>
              <a:rPr lang="de-CH" sz="1000" dirty="0"/>
              <a:t>Weblog </a:t>
            </a:r>
            <a:r>
              <a:rPr lang="de-CH" sz="1000" dirty="0">
                <a:hlinkClick r:id="rId6"/>
              </a:rPr>
              <a:t>https://commons.wikimedia.org/wiki/File:Blog_(1).jpg</a:t>
            </a:r>
          </a:p>
          <a:p>
            <a:r>
              <a:rPr lang="de-DE" sz="1000" dirty="0"/>
              <a:t>Screenshot von Versailles </a:t>
            </a:r>
            <a:r>
              <a:rPr lang="de-DE" sz="1000" dirty="0">
                <a:hlinkClick r:id="rId7"/>
              </a:rPr>
              <a:t>https://segu-geschichte.de/das-schloss-versailles-virtuell-erkunden/ </a:t>
            </a:r>
          </a:p>
          <a:p>
            <a:r>
              <a:rPr lang="de-DE" sz="1000" dirty="0" err="1"/>
              <a:t>Webquest</a:t>
            </a:r>
            <a:r>
              <a:rPr lang="de-DE" sz="1000" dirty="0"/>
              <a:t>: </a:t>
            </a:r>
            <a:r>
              <a:rPr lang="de-DE" sz="1000" dirty="0">
                <a:hlinkClick r:id="rId8"/>
              </a:rPr>
              <a:t>https://educ6040fall10.wikispaces.com</a:t>
            </a:r>
            <a:endParaRPr lang="de-DE" sz="1000" dirty="0"/>
          </a:p>
          <a:p>
            <a:r>
              <a:rPr lang="de-DE" sz="1000" dirty="0"/>
              <a:t>Maschinenbauanstalt </a:t>
            </a:r>
            <a:r>
              <a:rPr lang="de-DE" sz="1000" dirty="0">
                <a:hlinkClick r:id="rId9"/>
              </a:rPr>
              <a:t>https://de.wikipedia.org/</a:t>
            </a:r>
            <a:r>
              <a:rPr lang="de-DE" sz="1000" dirty="0" err="1">
                <a:hlinkClick r:id="rId9"/>
              </a:rPr>
              <a:t>wiki</a:t>
            </a:r>
            <a:r>
              <a:rPr lang="de-DE" sz="1000" dirty="0">
                <a:hlinkClick r:id="rId9"/>
              </a:rPr>
              <a:t>/Datei:1849_%E2%80%9EDrehen_zu_Beginn%E2%80%9C_am_Beispiel_der_Maschinenbauanstalt_Maffei..jpg</a:t>
            </a:r>
          </a:p>
          <a:p>
            <a:r>
              <a:rPr lang="de-DE" sz="1000" dirty="0"/>
              <a:t>Zeitungen </a:t>
            </a:r>
            <a:r>
              <a:rPr lang="de-DE" sz="1000" dirty="0">
                <a:hlinkClick r:id="rId10"/>
              </a:rPr>
              <a:t>https://commons.wikimedia.org/wiki/File:Mediengruppe_Madsack_-_Tageszeitungen.jpg</a:t>
            </a:r>
          </a:p>
          <a:p>
            <a:r>
              <a:rPr lang="sv-SE" sz="1000" dirty="0"/>
              <a:t>Fotoapparat </a:t>
            </a:r>
            <a:r>
              <a:rPr lang="sv-SE" sz="1000" dirty="0">
                <a:hlinkClick r:id="rId11"/>
              </a:rPr>
              <a:t>https://pixabay.com/en/camera-photography-photo-old-camera-2155318/</a:t>
            </a:r>
          </a:p>
          <a:p>
            <a:r>
              <a:rPr lang="de-DE" sz="1000" dirty="0"/>
              <a:t>Karte der Schweiz </a:t>
            </a:r>
            <a:r>
              <a:rPr lang="de-DE" sz="1000" dirty="0">
                <a:hlinkClick r:id="rId12"/>
              </a:rPr>
              <a:t>https://de.wikipedia.org/wiki/Datei:Reliefkarte_Schweiz.png</a:t>
            </a:r>
          </a:p>
          <a:p>
            <a:r>
              <a:rPr lang="de-DE" sz="1000" dirty="0"/>
              <a:t>Schweizer Fahne vor Berglandschaft </a:t>
            </a:r>
            <a:r>
              <a:rPr lang="de-DE" sz="1000" dirty="0">
                <a:hlinkClick r:id="rId13"/>
              </a:rPr>
              <a:t>http://www.freestockphotos.biz/stockphoto/17868</a:t>
            </a:r>
          </a:p>
          <a:p>
            <a:r>
              <a:rPr lang="de-DE" sz="1000" dirty="0"/>
              <a:t>Karte von Afrika </a:t>
            </a:r>
            <a:r>
              <a:rPr lang="de-DE" sz="1000" dirty="0">
                <a:hlinkClick r:id="rId14"/>
              </a:rPr>
              <a:t>http://www.giswiki.org/wiki/Geodaten_Afrika</a:t>
            </a:r>
          </a:p>
          <a:p>
            <a:r>
              <a:rPr lang="de-DE" sz="1000" dirty="0"/>
              <a:t>Handyfoto </a:t>
            </a:r>
            <a:r>
              <a:rPr lang="de-DE" sz="1000" dirty="0">
                <a:hlinkClick r:id="rId15"/>
              </a:rPr>
              <a:t>https://www.medienpaedagogik-praxis.de/2010/10/ -&gt; "iPhone" von William Hook auf flickr.com </a:t>
            </a:r>
          </a:p>
          <a:p>
            <a:r>
              <a:rPr lang="de-CH" sz="1000" dirty="0"/>
              <a:t>Twitter-Signet </a:t>
            </a:r>
            <a:r>
              <a:rPr lang="de-CH" sz="1000" dirty="0">
                <a:hlinkClick r:id="rId16"/>
              </a:rPr>
              <a:t>https://de.wikipedia.org/wiki/Twitter</a:t>
            </a:r>
          </a:p>
          <a:p>
            <a:r>
              <a:rPr lang="en-US" sz="1000" dirty="0"/>
              <a:t>Who's watching you </a:t>
            </a:r>
            <a:r>
              <a:rPr lang="en-US" sz="1000" dirty="0">
                <a:hlinkClick r:id="rId17"/>
              </a:rPr>
              <a:t>https://www.medienpaedagogik-praxis.de/2014/12/17/whos-watching-you-aktionen-zu-ueberwachung-privatsphaere-datenschutz/</a:t>
            </a:r>
          </a:p>
          <a:p>
            <a:r>
              <a:rPr lang="en-US" sz="1000" dirty="0"/>
              <a:t>Fake News </a:t>
            </a:r>
            <a:r>
              <a:rPr lang="en-US" sz="1000" dirty="0">
                <a:hlinkClick r:id="rId18"/>
              </a:rPr>
              <a:t>https://openclipart.org/detail/283473/fake-news</a:t>
            </a:r>
          </a:p>
          <a:p>
            <a:r>
              <a:rPr lang="de-CH" sz="1000" dirty="0"/>
              <a:t>Mikrofon </a:t>
            </a:r>
            <a:r>
              <a:rPr lang="de-CH" sz="1000" dirty="0">
                <a:hlinkClick r:id="rId19"/>
              </a:rPr>
              <a:t>https://pixabay.com/en/audio-microphone-recording-mic-296985/</a:t>
            </a:r>
          </a:p>
          <a:p>
            <a:r>
              <a:rPr lang="de-CH" sz="1000" dirty="0"/>
              <a:t>Videokamera-Symbol </a:t>
            </a:r>
            <a:r>
              <a:rPr lang="de-CH" sz="1000" dirty="0">
                <a:hlinkClick r:id="rId20"/>
              </a:rPr>
              <a:t>https://commons.wikimedia.org/wiki/File:Emoji_u1f3a5.svg</a:t>
            </a:r>
          </a:p>
          <a:p>
            <a:r>
              <a:rPr lang="de-CH" sz="1000" dirty="0"/>
              <a:t>Rednerin </a:t>
            </a:r>
            <a:r>
              <a:rPr lang="de-CH" sz="1000" dirty="0">
                <a:hlinkClick r:id="rId21"/>
              </a:rPr>
              <a:t>https://openclipart.org/detail/227551/student-classroom-presentation</a:t>
            </a:r>
          </a:p>
          <a:p>
            <a:r>
              <a:rPr lang="de-CH" sz="1000" dirty="0"/>
              <a:t>Filmsymbol  1 </a:t>
            </a:r>
            <a:r>
              <a:rPr lang="de-CH" sz="1000" dirty="0">
                <a:hlinkClick r:id="rId22"/>
              </a:rPr>
              <a:t>https://commons.wikimedia.org/wiki/File:35mm_film_frames.svg</a:t>
            </a:r>
          </a:p>
          <a:p>
            <a:r>
              <a:rPr lang="de-CH" sz="1000" dirty="0"/>
              <a:t>Filmsymbol 2 </a:t>
            </a:r>
            <a:r>
              <a:rPr lang="de-CH" sz="1000" dirty="0">
                <a:hlinkClick r:id="rId23"/>
              </a:rPr>
              <a:t>https://www.publicdomainpictures.net/view-image.php?image=75214&amp;picture=icon-film-strip</a:t>
            </a:r>
            <a:r>
              <a:rPr lang="de-CH" sz="1000" dirty="0"/>
              <a:t> </a:t>
            </a:r>
            <a:endParaRPr lang="de" dirty="0"/>
          </a:p>
        </p:txBody>
      </p:sp>
    </p:spTree>
    <p:extLst>
      <p:ext uri="{BB962C8B-B14F-4D97-AF65-F5344CB8AC3E}">
        <p14:creationId xmlns:p14="http://schemas.microsoft.com/office/powerpoint/2010/main" val="376050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C890D2A-4C40-40E7-B3E0-445E10403C3A}"/>
              </a:ext>
            </a:extLst>
          </p:cNvPr>
          <p:cNvSpPr txBox="1"/>
          <p:nvPr/>
        </p:nvSpPr>
        <p:spPr>
          <a:xfrm>
            <a:off x="4994188" y="498910"/>
            <a:ext cx="2203621" cy="707886"/>
          </a:xfrm>
          <a:prstGeom prst="rect">
            <a:avLst/>
          </a:prstGeom>
          <a:noFill/>
        </p:spPr>
        <p:txBody>
          <a:bodyPr wrap="square" rtlCol="0">
            <a:spAutoFit/>
          </a:bodyPr>
          <a:lstStyle/>
          <a:p>
            <a:r>
              <a:rPr lang="de-CH" sz="4000" dirty="0"/>
              <a:t>Überblick</a:t>
            </a:r>
          </a:p>
        </p:txBody>
      </p:sp>
      <p:sp>
        <p:nvSpPr>
          <p:cNvPr id="3" name="Rechteck 2">
            <a:extLst>
              <a:ext uri="{FF2B5EF4-FFF2-40B4-BE49-F238E27FC236}">
                <a16:creationId xmlns:a16="http://schemas.microsoft.com/office/drawing/2014/main" id="{570BE843-9644-4BF1-B11E-E887B92ED8BB}"/>
              </a:ext>
            </a:extLst>
          </p:cNvPr>
          <p:cNvSpPr/>
          <p:nvPr/>
        </p:nvSpPr>
        <p:spPr>
          <a:xfrm>
            <a:off x="1250402" y="1503551"/>
            <a:ext cx="1552054" cy="1120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Gruppenvorträge </a:t>
            </a:r>
          </a:p>
          <a:p>
            <a:pPr algn="ctr"/>
            <a:r>
              <a:rPr lang="de-CH" sz="1200" dirty="0">
                <a:solidFill>
                  <a:schemeClr val="tx1"/>
                </a:solidFill>
              </a:rPr>
              <a:t>Klimazonen</a:t>
            </a:r>
          </a:p>
          <a:p>
            <a:pPr algn="ctr"/>
            <a:r>
              <a:rPr lang="de-CH" sz="1200" dirty="0">
                <a:solidFill>
                  <a:schemeClr val="tx1"/>
                </a:solidFill>
              </a:rPr>
              <a:t>PPT / Recherche / Bildnachweis</a:t>
            </a:r>
          </a:p>
          <a:p>
            <a:pPr algn="ctr"/>
            <a:r>
              <a:rPr lang="de-CH" sz="1200" dirty="0">
                <a:solidFill>
                  <a:schemeClr val="tx1"/>
                </a:solidFill>
                <a:hlinkClick r:id="rId2" action="ppaction://hlinksldjump"/>
              </a:rPr>
              <a:t>Folie 3</a:t>
            </a:r>
            <a:endParaRPr lang="de-CH" sz="1200" dirty="0">
              <a:solidFill>
                <a:schemeClr val="tx1"/>
              </a:solidFill>
            </a:endParaRPr>
          </a:p>
        </p:txBody>
      </p:sp>
      <p:sp>
        <p:nvSpPr>
          <p:cNvPr id="20" name="Rechteck 19">
            <a:extLst>
              <a:ext uri="{FF2B5EF4-FFF2-40B4-BE49-F238E27FC236}">
                <a16:creationId xmlns:a16="http://schemas.microsoft.com/office/drawing/2014/main" id="{1082DD37-034D-45CF-ACC6-11C30D6B4971}"/>
              </a:ext>
            </a:extLst>
          </p:cNvPr>
          <p:cNvSpPr/>
          <p:nvPr/>
        </p:nvSpPr>
        <p:spPr>
          <a:xfrm>
            <a:off x="7606249" y="4901186"/>
            <a:ext cx="1552054" cy="11206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Migration und Integration in Basel Audios und Videos von Projekteinsätzen</a:t>
            </a:r>
          </a:p>
          <a:p>
            <a:pPr algn="ctr"/>
            <a:r>
              <a:rPr lang="de-CH" sz="1200">
                <a:solidFill>
                  <a:schemeClr val="tx1"/>
                </a:solidFill>
                <a:hlinkClick r:id="rId3" action="ppaction://hlinksldjump"/>
              </a:rPr>
              <a:t>Folie 14</a:t>
            </a:r>
            <a:endParaRPr lang="de-CH" sz="1200" dirty="0">
              <a:solidFill>
                <a:schemeClr val="tx1"/>
              </a:solidFill>
            </a:endParaRPr>
          </a:p>
        </p:txBody>
      </p:sp>
      <p:sp>
        <p:nvSpPr>
          <p:cNvPr id="21" name="Rechteck 20">
            <a:extLst>
              <a:ext uri="{FF2B5EF4-FFF2-40B4-BE49-F238E27FC236}">
                <a16:creationId xmlns:a16="http://schemas.microsoft.com/office/drawing/2014/main" id="{D56E2F2D-0CA7-4949-B24C-8222B8ED7C3B}"/>
              </a:ext>
            </a:extLst>
          </p:cNvPr>
          <p:cNvSpPr/>
          <p:nvPr/>
        </p:nvSpPr>
        <p:spPr>
          <a:xfrm>
            <a:off x="7606249" y="3202369"/>
            <a:ext cx="1552054" cy="112068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Propaganda im 2. Weltkrieg</a:t>
            </a:r>
          </a:p>
          <a:p>
            <a:pPr algn="ctr"/>
            <a:r>
              <a:rPr lang="de-CH" sz="1200" dirty="0">
                <a:solidFill>
                  <a:schemeClr val="tx1"/>
                </a:solidFill>
              </a:rPr>
              <a:t>Die Absicht hinter Medienbeiträgen</a:t>
            </a:r>
          </a:p>
          <a:p>
            <a:pPr algn="ctr"/>
            <a:r>
              <a:rPr lang="de-CH" sz="1200" dirty="0">
                <a:solidFill>
                  <a:schemeClr val="tx1"/>
                </a:solidFill>
                <a:hlinkClick r:id="rId4" action="ppaction://hlinksldjump"/>
              </a:rPr>
              <a:t>Folie 11</a:t>
            </a:r>
            <a:endParaRPr lang="de-CH" sz="1200" dirty="0">
              <a:solidFill>
                <a:schemeClr val="tx1"/>
              </a:solidFill>
            </a:endParaRPr>
          </a:p>
        </p:txBody>
      </p:sp>
      <p:sp>
        <p:nvSpPr>
          <p:cNvPr id="22" name="Rechteck 21">
            <a:extLst>
              <a:ext uri="{FF2B5EF4-FFF2-40B4-BE49-F238E27FC236}">
                <a16:creationId xmlns:a16="http://schemas.microsoft.com/office/drawing/2014/main" id="{AD5029C3-07D9-459F-862F-AC7289504930}"/>
              </a:ext>
            </a:extLst>
          </p:cNvPr>
          <p:cNvSpPr/>
          <p:nvPr/>
        </p:nvSpPr>
        <p:spPr>
          <a:xfrm>
            <a:off x="5840104" y="4901186"/>
            <a:ext cx="1552054" cy="112068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Projekt «Die Zukunft gestalten»</a:t>
            </a:r>
          </a:p>
          <a:p>
            <a:pPr algn="ctr"/>
            <a:r>
              <a:rPr lang="de-CH" sz="1200" dirty="0">
                <a:solidFill>
                  <a:schemeClr val="tx1"/>
                </a:solidFill>
              </a:rPr>
              <a:t>Audio- / Video-/ PPT</a:t>
            </a:r>
          </a:p>
          <a:p>
            <a:pPr algn="ctr"/>
            <a:r>
              <a:rPr lang="de-CH" sz="1200" dirty="0">
                <a:solidFill>
                  <a:schemeClr val="tx1"/>
                </a:solidFill>
              </a:rPr>
              <a:t>(interaktive Medien)</a:t>
            </a:r>
          </a:p>
          <a:p>
            <a:pPr algn="ctr"/>
            <a:r>
              <a:rPr lang="de-CH" sz="1200" dirty="0">
                <a:solidFill>
                  <a:schemeClr val="tx1"/>
                </a:solidFill>
                <a:hlinkClick r:id="rId5" action="ppaction://hlinksldjump"/>
              </a:rPr>
              <a:t>Folie 13</a:t>
            </a:r>
            <a:endParaRPr lang="de-CH" sz="1200" dirty="0">
              <a:solidFill>
                <a:schemeClr val="tx1"/>
              </a:solidFill>
            </a:endParaRPr>
          </a:p>
        </p:txBody>
      </p:sp>
      <p:sp>
        <p:nvSpPr>
          <p:cNvPr id="23" name="Rechteck 22">
            <a:extLst>
              <a:ext uri="{FF2B5EF4-FFF2-40B4-BE49-F238E27FC236}">
                <a16:creationId xmlns:a16="http://schemas.microsoft.com/office/drawing/2014/main" id="{26CC21F9-AD3E-4769-BF4B-CB0B81E88B40}"/>
              </a:ext>
            </a:extLst>
          </p:cNvPr>
          <p:cNvSpPr/>
          <p:nvPr/>
        </p:nvSpPr>
        <p:spPr>
          <a:xfrm>
            <a:off x="5840104" y="3202370"/>
            <a:ext cx="1552054" cy="11206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Nordamerika</a:t>
            </a:r>
          </a:p>
          <a:p>
            <a:pPr algn="ctr"/>
            <a:r>
              <a:rPr lang="de-CH" sz="1200" dirty="0">
                <a:solidFill>
                  <a:schemeClr val="tx1"/>
                </a:solidFill>
              </a:rPr>
              <a:t>Twitter / Soziale Medien und </a:t>
            </a:r>
          </a:p>
          <a:p>
            <a:pPr algn="ctr"/>
            <a:r>
              <a:rPr lang="de-CH" sz="1200" dirty="0">
                <a:solidFill>
                  <a:schemeClr val="tx1"/>
                </a:solidFill>
              </a:rPr>
              <a:t>Privatsphäre</a:t>
            </a:r>
          </a:p>
          <a:p>
            <a:pPr algn="ctr"/>
            <a:r>
              <a:rPr lang="de-CH" sz="1200" dirty="0">
                <a:solidFill>
                  <a:schemeClr val="tx1"/>
                </a:solidFill>
                <a:hlinkClick r:id="rId6" action="ppaction://hlinksldjump"/>
              </a:rPr>
              <a:t>Folie 10</a:t>
            </a:r>
            <a:endParaRPr lang="de-CH" sz="1200" dirty="0">
              <a:solidFill>
                <a:schemeClr val="tx1"/>
              </a:solidFill>
            </a:endParaRPr>
          </a:p>
        </p:txBody>
      </p:sp>
      <p:sp>
        <p:nvSpPr>
          <p:cNvPr id="24" name="Rechteck 23">
            <a:extLst>
              <a:ext uri="{FF2B5EF4-FFF2-40B4-BE49-F238E27FC236}">
                <a16:creationId xmlns:a16="http://schemas.microsoft.com/office/drawing/2014/main" id="{3111789F-6E5D-45A0-830F-99367C41A713}"/>
              </a:ext>
            </a:extLst>
          </p:cNvPr>
          <p:cNvSpPr/>
          <p:nvPr/>
        </p:nvSpPr>
        <p:spPr>
          <a:xfrm>
            <a:off x="4073959" y="4901184"/>
            <a:ext cx="1552054" cy="11206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Vom Seidenband zur Life-Science / Interview / Audio-/ Videodokumentation</a:t>
            </a:r>
          </a:p>
          <a:p>
            <a:pPr algn="ctr"/>
            <a:r>
              <a:rPr lang="de-CH" sz="1200" dirty="0">
                <a:solidFill>
                  <a:schemeClr val="tx1"/>
                </a:solidFill>
                <a:hlinkClick r:id="rId7" action="ppaction://hlinksldjump"/>
              </a:rPr>
              <a:t>Folie 12</a:t>
            </a:r>
            <a:endParaRPr lang="de-CH" sz="1200" dirty="0">
              <a:solidFill>
                <a:schemeClr val="tx1"/>
              </a:solidFill>
            </a:endParaRPr>
          </a:p>
        </p:txBody>
      </p:sp>
      <p:sp>
        <p:nvSpPr>
          <p:cNvPr id="25" name="Rechteck 24">
            <a:extLst>
              <a:ext uri="{FF2B5EF4-FFF2-40B4-BE49-F238E27FC236}">
                <a16:creationId xmlns:a16="http://schemas.microsoft.com/office/drawing/2014/main" id="{B69F3B10-A68D-41A8-AA53-B02A4A6A7203}"/>
              </a:ext>
            </a:extLst>
          </p:cNvPr>
          <p:cNvSpPr/>
          <p:nvPr/>
        </p:nvSpPr>
        <p:spPr>
          <a:xfrm>
            <a:off x="4073959" y="3202369"/>
            <a:ext cx="1552054" cy="1120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Afrika </a:t>
            </a:r>
          </a:p>
          <a:p>
            <a:pPr algn="ctr"/>
            <a:r>
              <a:rPr lang="de-CH" sz="1200" dirty="0">
                <a:solidFill>
                  <a:schemeClr val="tx1"/>
                </a:solidFill>
              </a:rPr>
              <a:t>Handynutzung Rohstoffe Handyrecycling</a:t>
            </a:r>
          </a:p>
          <a:p>
            <a:pPr algn="ctr"/>
            <a:r>
              <a:rPr lang="de-CH" sz="1200" dirty="0">
                <a:solidFill>
                  <a:schemeClr val="tx1"/>
                </a:solidFill>
                <a:hlinkClick r:id="rId8" action="ppaction://hlinksldjump"/>
              </a:rPr>
              <a:t>Folie 9</a:t>
            </a:r>
            <a:endParaRPr lang="de-CH" sz="1200" dirty="0">
              <a:solidFill>
                <a:schemeClr val="tx1"/>
              </a:solidFill>
            </a:endParaRPr>
          </a:p>
        </p:txBody>
      </p:sp>
      <p:sp>
        <p:nvSpPr>
          <p:cNvPr id="26" name="Rechteck 25">
            <a:extLst>
              <a:ext uri="{FF2B5EF4-FFF2-40B4-BE49-F238E27FC236}">
                <a16:creationId xmlns:a16="http://schemas.microsoft.com/office/drawing/2014/main" id="{03646717-4984-44A3-9147-FC63B7FA48A2}"/>
              </a:ext>
            </a:extLst>
          </p:cNvPr>
          <p:cNvSpPr/>
          <p:nvPr/>
        </p:nvSpPr>
        <p:spPr>
          <a:xfrm>
            <a:off x="3068328" y="1503551"/>
            <a:ext cx="1552054" cy="11206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Entdeckungen</a:t>
            </a:r>
          </a:p>
          <a:p>
            <a:pPr algn="ctr"/>
            <a:r>
              <a:rPr lang="de-CH" sz="1200" dirty="0">
                <a:solidFill>
                  <a:schemeClr val="tx1"/>
                </a:solidFill>
              </a:rPr>
              <a:t>Bordbuch Kolumbus</a:t>
            </a:r>
          </a:p>
          <a:p>
            <a:pPr algn="ctr"/>
            <a:r>
              <a:rPr lang="de-CH" sz="1200" dirty="0">
                <a:solidFill>
                  <a:schemeClr val="tx1"/>
                </a:solidFill>
              </a:rPr>
              <a:t>Weblogs</a:t>
            </a:r>
          </a:p>
          <a:p>
            <a:pPr algn="ctr"/>
            <a:r>
              <a:rPr lang="de-CH" sz="1200" dirty="0">
                <a:solidFill>
                  <a:schemeClr val="tx1"/>
                </a:solidFill>
                <a:hlinkClick r:id="rId9" action="ppaction://hlinksldjump"/>
              </a:rPr>
              <a:t>Folie 4</a:t>
            </a:r>
            <a:endParaRPr lang="de-CH" sz="1200" dirty="0">
              <a:solidFill>
                <a:schemeClr val="tx1"/>
              </a:solidFill>
            </a:endParaRPr>
          </a:p>
        </p:txBody>
      </p:sp>
      <p:sp>
        <p:nvSpPr>
          <p:cNvPr id="27" name="Rechteck 26">
            <a:extLst>
              <a:ext uri="{FF2B5EF4-FFF2-40B4-BE49-F238E27FC236}">
                <a16:creationId xmlns:a16="http://schemas.microsoft.com/office/drawing/2014/main" id="{0692A1BF-4FEE-4D02-AD84-EB3612721B85}"/>
              </a:ext>
            </a:extLst>
          </p:cNvPr>
          <p:cNvSpPr/>
          <p:nvPr/>
        </p:nvSpPr>
        <p:spPr>
          <a:xfrm>
            <a:off x="4886254" y="1503551"/>
            <a:ext cx="1552054" cy="1120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Französische Revolution</a:t>
            </a:r>
          </a:p>
          <a:p>
            <a:pPr algn="ctr"/>
            <a:r>
              <a:rPr lang="de-CH" sz="1200" dirty="0">
                <a:solidFill>
                  <a:schemeClr val="tx1"/>
                </a:solidFill>
              </a:rPr>
              <a:t>Versailles 3D</a:t>
            </a:r>
          </a:p>
          <a:p>
            <a:pPr algn="ctr"/>
            <a:r>
              <a:rPr lang="de-CH" sz="1200" dirty="0">
                <a:solidFill>
                  <a:schemeClr val="tx1"/>
                </a:solidFill>
              </a:rPr>
              <a:t>Virtuelle Räume</a:t>
            </a:r>
          </a:p>
          <a:p>
            <a:pPr algn="ctr"/>
            <a:r>
              <a:rPr lang="de-CH" sz="1200" dirty="0">
                <a:solidFill>
                  <a:schemeClr val="tx1"/>
                </a:solidFill>
                <a:hlinkClick r:id="rId10" action="ppaction://hlinksldjump"/>
              </a:rPr>
              <a:t>Folie 5</a:t>
            </a:r>
            <a:endParaRPr lang="de-CH" sz="1200" dirty="0">
              <a:solidFill>
                <a:schemeClr val="tx1"/>
              </a:solidFill>
            </a:endParaRPr>
          </a:p>
        </p:txBody>
      </p:sp>
      <p:sp>
        <p:nvSpPr>
          <p:cNvPr id="28" name="Rechteck 27">
            <a:extLst>
              <a:ext uri="{FF2B5EF4-FFF2-40B4-BE49-F238E27FC236}">
                <a16:creationId xmlns:a16="http://schemas.microsoft.com/office/drawing/2014/main" id="{9F2FE547-668B-4E3D-B02D-A940242B2B3A}"/>
              </a:ext>
            </a:extLst>
          </p:cNvPr>
          <p:cNvSpPr/>
          <p:nvPr/>
        </p:nvSpPr>
        <p:spPr>
          <a:xfrm>
            <a:off x="8522106" y="1503551"/>
            <a:ext cx="1552054" cy="11206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Industrialisierung / Soziale Frage</a:t>
            </a:r>
          </a:p>
          <a:p>
            <a:pPr algn="ctr"/>
            <a:r>
              <a:rPr lang="de-CH" sz="1200" dirty="0">
                <a:solidFill>
                  <a:schemeClr val="tx1"/>
                </a:solidFill>
              </a:rPr>
              <a:t>Realität, Bild und Wort im Dialog</a:t>
            </a:r>
          </a:p>
          <a:p>
            <a:pPr algn="ctr"/>
            <a:r>
              <a:rPr lang="de-CH" sz="1200" dirty="0">
                <a:solidFill>
                  <a:schemeClr val="tx1"/>
                </a:solidFill>
                <a:hlinkClick r:id="rId11" action="ppaction://hlinksldjump"/>
              </a:rPr>
              <a:t>Folie 7</a:t>
            </a:r>
            <a:endParaRPr lang="de-CH" sz="1200" dirty="0">
              <a:solidFill>
                <a:schemeClr val="tx1"/>
              </a:solidFill>
            </a:endParaRPr>
          </a:p>
        </p:txBody>
      </p:sp>
      <p:sp>
        <p:nvSpPr>
          <p:cNvPr id="29" name="Rechteck 28">
            <a:extLst>
              <a:ext uri="{FF2B5EF4-FFF2-40B4-BE49-F238E27FC236}">
                <a16:creationId xmlns:a16="http://schemas.microsoft.com/office/drawing/2014/main" id="{A09FB87A-FC4A-4641-9B48-E0C858BFF2DB}"/>
              </a:ext>
            </a:extLst>
          </p:cNvPr>
          <p:cNvSpPr/>
          <p:nvPr/>
        </p:nvSpPr>
        <p:spPr>
          <a:xfrm>
            <a:off x="10340032" y="1508560"/>
            <a:ext cx="1552054" cy="11156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Schweiz als Transitland</a:t>
            </a:r>
          </a:p>
          <a:p>
            <a:pPr algn="ctr"/>
            <a:r>
              <a:rPr lang="de-CH" sz="1200" dirty="0">
                <a:solidFill>
                  <a:schemeClr val="tx1"/>
                </a:solidFill>
              </a:rPr>
              <a:t>Tourismuswerbung Informationsflut</a:t>
            </a:r>
          </a:p>
          <a:p>
            <a:pPr algn="ctr"/>
            <a:r>
              <a:rPr lang="de-CH" sz="1200" dirty="0">
                <a:solidFill>
                  <a:schemeClr val="tx1"/>
                </a:solidFill>
                <a:hlinkClick r:id="rId12" action="ppaction://hlinksldjump"/>
              </a:rPr>
              <a:t>Folie 8</a:t>
            </a:r>
            <a:endParaRPr lang="de-CH" sz="1200" dirty="0">
              <a:solidFill>
                <a:schemeClr val="tx1"/>
              </a:solidFill>
            </a:endParaRPr>
          </a:p>
        </p:txBody>
      </p:sp>
      <p:sp>
        <p:nvSpPr>
          <p:cNvPr id="30" name="Textfeld 29">
            <a:extLst>
              <a:ext uri="{FF2B5EF4-FFF2-40B4-BE49-F238E27FC236}">
                <a16:creationId xmlns:a16="http://schemas.microsoft.com/office/drawing/2014/main" id="{BB88497A-65BF-45CE-BCB7-61D971E25472}"/>
              </a:ext>
            </a:extLst>
          </p:cNvPr>
          <p:cNvSpPr txBox="1"/>
          <p:nvPr/>
        </p:nvSpPr>
        <p:spPr>
          <a:xfrm>
            <a:off x="400258" y="1879233"/>
            <a:ext cx="844518" cy="369332"/>
          </a:xfrm>
          <a:prstGeom prst="rect">
            <a:avLst/>
          </a:prstGeom>
          <a:noFill/>
        </p:spPr>
        <p:txBody>
          <a:bodyPr wrap="square" rtlCol="0">
            <a:spAutoFit/>
          </a:bodyPr>
          <a:lstStyle/>
          <a:p>
            <a:r>
              <a:rPr lang="de-CH" dirty="0"/>
              <a:t>1. Sek</a:t>
            </a:r>
          </a:p>
        </p:txBody>
      </p:sp>
      <p:sp>
        <p:nvSpPr>
          <p:cNvPr id="31" name="Textfeld 30">
            <a:extLst>
              <a:ext uri="{FF2B5EF4-FFF2-40B4-BE49-F238E27FC236}">
                <a16:creationId xmlns:a16="http://schemas.microsoft.com/office/drawing/2014/main" id="{3875623A-691A-4878-898D-FA0065AF9352}"/>
              </a:ext>
            </a:extLst>
          </p:cNvPr>
          <p:cNvSpPr txBox="1"/>
          <p:nvPr/>
        </p:nvSpPr>
        <p:spPr>
          <a:xfrm>
            <a:off x="400258" y="3578048"/>
            <a:ext cx="844518" cy="369332"/>
          </a:xfrm>
          <a:prstGeom prst="rect">
            <a:avLst/>
          </a:prstGeom>
          <a:noFill/>
        </p:spPr>
        <p:txBody>
          <a:bodyPr wrap="square" rtlCol="0">
            <a:spAutoFit/>
          </a:bodyPr>
          <a:lstStyle/>
          <a:p>
            <a:r>
              <a:rPr lang="de-CH" dirty="0"/>
              <a:t>2. Sek</a:t>
            </a:r>
          </a:p>
        </p:txBody>
      </p:sp>
      <p:sp>
        <p:nvSpPr>
          <p:cNvPr id="32" name="Textfeld 31">
            <a:extLst>
              <a:ext uri="{FF2B5EF4-FFF2-40B4-BE49-F238E27FC236}">
                <a16:creationId xmlns:a16="http://schemas.microsoft.com/office/drawing/2014/main" id="{7998344E-246C-483A-8A3C-810513A7B616}"/>
              </a:ext>
            </a:extLst>
          </p:cNvPr>
          <p:cNvSpPr txBox="1"/>
          <p:nvPr/>
        </p:nvSpPr>
        <p:spPr>
          <a:xfrm>
            <a:off x="400258" y="5276863"/>
            <a:ext cx="844518" cy="369332"/>
          </a:xfrm>
          <a:prstGeom prst="rect">
            <a:avLst/>
          </a:prstGeom>
          <a:noFill/>
        </p:spPr>
        <p:txBody>
          <a:bodyPr wrap="square" rtlCol="0">
            <a:spAutoFit/>
          </a:bodyPr>
          <a:lstStyle/>
          <a:p>
            <a:r>
              <a:rPr lang="de-CH" dirty="0"/>
              <a:t>3. Sek</a:t>
            </a:r>
          </a:p>
        </p:txBody>
      </p:sp>
      <p:sp>
        <p:nvSpPr>
          <p:cNvPr id="17" name="Rechteck 16">
            <a:extLst>
              <a:ext uri="{FF2B5EF4-FFF2-40B4-BE49-F238E27FC236}">
                <a16:creationId xmlns:a16="http://schemas.microsoft.com/office/drawing/2014/main" id="{C7A6EC96-BEA4-45D6-80A5-6A2C54434784}"/>
              </a:ext>
            </a:extLst>
          </p:cNvPr>
          <p:cNvSpPr/>
          <p:nvPr/>
        </p:nvSpPr>
        <p:spPr>
          <a:xfrm>
            <a:off x="6704180" y="1503551"/>
            <a:ext cx="1552054" cy="11156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Webquests über unterschiedliche Länder erstellen</a:t>
            </a:r>
          </a:p>
          <a:p>
            <a:pPr algn="ctr"/>
            <a:r>
              <a:rPr lang="de-CH" sz="1200" dirty="0">
                <a:solidFill>
                  <a:schemeClr val="tx1"/>
                </a:solidFill>
                <a:hlinkClick r:id="rId13" action="ppaction://hlinksldjump"/>
              </a:rPr>
              <a:t>Folie 6</a:t>
            </a:r>
            <a:endParaRPr lang="de-CH" sz="1200" dirty="0">
              <a:solidFill>
                <a:schemeClr val="tx1"/>
              </a:solidFill>
            </a:endParaRPr>
          </a:p>
        </p:txBody>
      </p:sp>
    </p:spTree>
    <p:extLst>
      <p:ext uri="{BB962C8B-B14F-4D97-AF65-F5344CB8AC3E}">
        <p14:creationId xmlns:p14="http://schemas.microsoft.com/office/powerpoint/2010/main" val="298182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D970A6F-7F99-4CDF-BACE-316580D59615}"/>
              </a:ext>
            </a:extLst>
          </p:cNvPr>
          <p:cNvSpPr/>
          <p:nvPr/>
        </p:nvSpPr>
        <p:spPr>
          <a:xfrm>
            <a:off x="2893398" y="1616862"/>
            <a:ext cx="6096000" cy="2585323"/>
          </a:xfrm>
          <a:prstGeom prst="rect">
            <a:avLst/>
          </a:prstGeom>
        </p:spPr>
        <p:txBody>
          <a:bodyPr>
            <a:spAutoFit/>
          </a:bodyPr>
          <a:lstStyle/>
          <a:p>
            <a:r>
              <a:rPr lang="de-DE" dirty="0">
                <a:latin typeface="Calibri" panose="020F0502020204030204" pitchFamily="34" charset="0"/>
              </a:rPr>
              <a:t>In der ersten Sekundarschulklasse werden unter dem RZG-Thema "Planet Erde" Gruppenvorträge zu den Klima- und Vegetationszonen gemacht. </a:t>
            </a:r>
          </a:p>
          <a:p>
            <a:endParaRPr lang="de-DE" dirty="0">
              <a:latin typeface="Calibri" panose="020F0502020204030204" pitchFamily="34" charset="0"/>
            </a:endParaRPr>
          </a:p>
          <a:p>
            <a:r>
              <a:rPr lang="de-DE" dirty="0">
                <a:latin typeface="Calibri" panose="020F0502020204030204" pitchFamily="34" charset="0"/>
              </a:rPr>
              <a:t>Hier können die Themen Urheberrecht (Bildernachweise), Präsentieren mit Medien (PPT, Handzettel, zugehörige Recherche im Internet) sowie die Kapitel 16 (Der Urheber hat Recht) und 7 (Sehr verehrtes Publikum) im Medienkompass besprochen werden.</a:t>
            </a:r>
          </a:p>
        </p:txBody>
      </p:sp>
      <p:sp>
        <p:nvSpPr>
          <p:cNvPr id="3" name="Textfeld 2">
            <a:extLst>
              <a:ext uri="{FF2B5EF4-FFF2-40B4-BE49-F238E27FC236}">
                <a16:creationId xmlns:a16="http://schemas.microsoft.com/office/drawing/2014/main" id="{ECD253A1-4193-4412-A4B5-6470F15E27C9}"/>
              </a:ext>
            </a:extLst>
          </p:cNvPr>
          <p:cNvSpPr txBox="1"/>
          <p:nvPr/>
        </p:nvSpPr>
        <p:spPr>
          <a:xfrm>
            <a:off x="5226907" y="528824"/>
            <a:ext cx="1738185" cy="523220"/>
          </a:xfrm>
          <a:prstGeom prst="rect">
            <a:avLst/>
          </a:prstGeom>
          <a:noFill/>
        </p:spPr>
        <p:txBody>
          <a:bodyPr wrap="square" rtlCol="0">
            <a:spAutoFit/>
          </a:bodyPr>
          <a:lstStyle/>
          <a:p>
            <a:r>
              <a:rPr lang="de-CH" sz="2800" dirty="0"/>
              <a:t>Szenario 1</a:t>
            </a:r>
          </a:p>
        </p:txBody>
      </p:sp>
      <p:pic>
        <p:nvPicPr>
          <p:cNvPr id="5" name="Grafik 4">
            <a:extLst>
              <a:ext uri="{FF2B5EF4-FFF2-40B4-BE49-F238E27FC236}">
                <a16:creationId xmlns:a16="http://schemas.microsoft.com/office/drawing/2014/main" id="{44966E06-8B13-4F2A-9FA0-3C315EC5E70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78435" y="4534212"/>
            <a:ext cx="3733799" cy="2025587"/>
          </a:xfrm>
          <a:prstGeom prst="rect">
            <a:avLst/>
          </a:prstGeom>
        </p:spPr>
      </p:pic>
      <p:pic>
        <p:nvPicPr>
          <p:cNvPr id="9" name="Grafik 8">
            <a:extLst>
              <a:ext uri="{FF2B5EF4-FFF2-40B4-BE49-F238E27FC236}">
                <a16:creationId xmlns:a16="http://schemas.microsoft.com/office/drawing/2014/main" id="{D4A10B3A-D0CF-44C3-8892-86D8D3D8495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08900" y="4971667"/>
            <a:ext cx="2560997" cy="1150678"/>
          </a:xfrm>
          <a:prstGeom prst="rect">
            <a:avLst/>
          </a:prstGeom>
        </p:spPr>
      </p:pic>
      <p:sp>
        <p:nvSpPr>
          <p:cNvPr id="12" name="Textfeld 11">
            <a:extLst>
              <a:ext uri="{FF2B5EF4-FFF2-40B4-BE49-F238E27FC236}">
                <a16:creationId xmlns:a16="http://schemas.microsoft.com/office/drawing/2014/main" id="{44A28033-4BE2-4D30-85D0-22F9ABE69553}"/>
              </a:ext>
            </a:extLst>
          </p:cNvPr>
          <p:cNvSpPr txBox="1"/>
          <p:nvPr/>
        </p:nvSpPr>
        <p:spPr>
          <a:xfrm>
            <a:off x="374101" y="344158"/>
            <a:ext cx="804334" cy="369332"/>
          </a:xfrm>
          <a:prstGeom prst="rect">
            <a:avLst/>
          </a:prstGeom>
          <a:noFill/>
        </p:spPr>
        <p:txBody>
          <a:bodyPr wrap="square" rtlCol="0">
            <a:spAutoFit/>
          </a:bodyPr>
          <a:lstStyle/>
          <a:p>
            <a:r>
              <a:rPr lang="de-CH" dirty="0"/>
              <a:t>1. Sek</a:t>
            </a:r>
          </a:p>
        </p:txBody>
      </p:sp>
      <p:pic>
        <p:nvPicPr>
          <p:cNvPr id="6" name="Grafik 5">
            <a:extLst>
              <a:ext uri="{FF2B5EF4-FFF2-40B4-BE49-F238E27FC236}">
                <a16:creationId xmlns:a16="http://schemas.microsoft.com/office/drawing/2014/main" id="{E6ECF747-5EA1-4BD8-84A1-13E1953E5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857" y="1052044"/>
            <a:ext cx="2926080" cy="2066544"/>
          </a:xfrm>
          <a:prstGeom prst="rect">
            <a:avLst/>
          </a:prstGeom>
        </p:spPr>
      </p:pic>
    </p:spTree>
    <p:extLst>
      <p:ext uri="{BB962C8B-B14F-4D97-AF65-F5344CB8AC3E}">
        <p14:creationId xmlns:p14="http://schemas.microsoft.com/office/powerpoint/2010/main" val="24045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2D89DDC-77A1-4FAE-8D79-29B22B4891A2}"/>
              </a:ext>
            </a:extLst>
          </p:cNvPr>
          <p:cNvSpPr/>
          <p:nvPr/>
        </p:nvSpPr>
        <p:spPr>
          <a:xfrm>
            <a:off x="5000823" y="1582679"/>
            <a:ext cx="6096001" cy="2862322"/>
          </a:xfrm>
          <a:prstGeom prst="rect">
            <a:avLst/>
          </a:prstGeom>
        </p:spPr>
        <p:txBody>
          <a:bodyPr>
            <a:spAutoFit/>
          </a:bodyPr>
          <a:lstStyle/>
          <a:p>
            <a:r>
              <a:rPr lang="de-DE" dirty="0">
                <a:latin typeface="Calibri" panose="020F0502020204030204" pitchFamily="34" charset="0"/>
              </a:rPr>
              <a:t>Im Zusammenhang mit dem RZG-Thema "Entdeckungen / Weltbilder" wird auf das Bordbuch von Kolumbus eingegangen. Auch online gibt es Tagebücher, die Weblogs. Ein Blogprojekt zu den Entdeckern bietet sich an, bei dem Blogs zum Publizieren eingesetzt werden. </a:t>
            </a:r>
          </a:p>
          <a:p>
            <a:endParaRPr lang="de-DE" dirty="0">
              <a:latin typeface="Calibri" panose="020F0502020204030204" pitchFamily="34" charset="0"/>
            </a:endParaRPr>
          </a:p>
          <a:p>
            <a:r>
              <a:rPr lang="de-DE" dirty="0">
                <a:latin typeface="Calibri" panose="020F0502020204030204" pitchFamily="34" charset="0"/>
              </a:rPr>
              <a:t>Im Medienkompass finden wir in Kapitel 8 (Blog - Das öffentliche Tagebuch) Anregungen dazu. Blogs können aus Datenschutzgründen im internen Bereich von ILIAS geschrieben werden.</a:t>
            </a:r>
            <a:endParaRPr lang="de-CH" dirty="0"/>
          </a:p>
        </p:txBody>
      </p:sp>
      <p:sp>
        <p:nvSpPr>
          <p:cNvPr id="3" name="Textfeld 2">
            <a:extLst>
              <a:ext uri="{FF2B5EF4-FFF2-40B4-BE49-F238E27FC236}">
                <a16:creationId xmlns:a16="http://schemas.microsoft.com/office/drawing/2014/main" id="{4A65B89C-0C50-4253-B2D1-0508D91E56BC}"/>
              </a:ext>
            </a:extLst>
          </p:cNvPr>
          <p:cNvSpPr txBox="1"/>
          <p:nvPr/>
        </p:nvSpPr>
        <p:spPr>
          <a:xfrm>
            <a:off x="5226906" y="534773"/>
            <a:ext cx="1738185" cy="523220"/>
          </a:xfrm>
          <a:prstGeom prst="rect">
            <a:avLst/>
          </a:prstGeom>
          <a:noFill/>
        </p:spPr>
        <p:txBody>
          <a:bodyPr wrap="square" rtlCol="0">
            <a:spAutoFit/>
          </a:bodyPr>
          <a:lstStyle/>
          <a:p>
            <a:r>
              <a:rPr lang="de-CH" sz="2800" dirty="0"/>
              <a:t>Szenario 2</a:t>
            </a:r>
          </a:p>
        </p:txBody>
      </p:sp>
      <p:pic>
        <p:nvPicPr>
          <p:cNvPr id="5" name="Grafik 4">
            <a:extLst>
              <a:ext uri="{FF2B5EF4-FFF2-40B4-BE49-F238E27FC236}">
                <a16:creationId xmlns:a16="http://schemas.microsoft.com/office/drawing/2014/main" id="{9DEE4AE7-DB39-4460-B042-93560965F3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95176" y="1582679"/>
            <a:ext cx="3445261" cy="2308324"/>
          </a:xfrm>
          <a:prstGeom prst="rect">
            <a:avLst/>
          </a:prstGeom>
        </p:spPr>
      </p:pic>
      <p:sp>
        <p:nvSpPr>
          <p:cNvPr id="8" name="Textfeld 7">
            <a:extLst>
              <a:ext uri="{FF2B5EF4-FFF2-40B4-BE49-F238E27FC236}">
                <a16:creationId xmlns:a16="http://schemas.microsoft.com/office/drawing/2014/main" id="{4D7832F6-146E-4330-9CB8-ADB894244704}"/>
              </a:ext>
            </a:extLst>
          </p:cNvPr>
          <p:cNvSpPr txBox="1"/>
          <p:nvPr/>
        </p:nvSpPr>
        <p:spPr>
          <a:xfrm>
            <a:off x="290842" y="350107"/>
            <a:ext cx="804334" cy="369332"/>
          </a:xfrm>
          <a:prstGeom prst="rect">
            <a:avLst/>
          </a:prstGeom>
          <a:noFill/>
        </p:spPr>
        <p:txBody>
          <a:bodyPr wrap="square" rtlCol="0">
            <a:spAutoFit/>
          </a:bodyPr>
          <a:lstStyle/>
          <a:p>
            <a:r>
              <a:rPr lang="de-CH" dirty="0"/>
              <a:t>1. Sek</a:t>
            </a:r>
          </a:p>
        </p:txBody>
      </p:sp>
      <p:pic>
        <p:nvPicPr>
          <p:cNvPr id="6" name="Grafik 5">
            <a:extLst>
              <a:ext uri="{FF2B5EF4-FFF2-40B4-BE49-F238E27FC236}">
                <a16:creationId xmlns:a16="http://schemas.microsoft.com/office/drawing/2014/main" id="{EB652CBB-D326-4001-B731-BEE8783C455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57656" y="4306945"/>
            <a:ext cx="2582334" cy="1936751"/>
          </a:xfrm>
          <a:prstGeom prst="rect">
            <a:avLst/>
          </a:prstGeom>
        </p:spPr>
      </p:pic>
    </p:spTree>
    <p:extLst>
      <p:ext uri="{BB962C8B-B14F-4D97-AF65-F5344CB8AC3E}">
        <p14:creationId xmlns:p14="http://schemas.microsoft.com/office/powerpoint/2010/main" val="12696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70859AE-8467-41ED-93C5-68B8E9312668}"/>
              </a:ext>
            </a:extLst>
          </p:cNvPr>
          <p:cNvSpPr/>
          <p:nvPr/>
        </p:nvSpPr>
        <p:spPr>
          <a:xfrm>
            <a:off x="5571067" y="2274836"/>
            <a:ext cx="6096000" cy="2308324"/>
          </a:xfrm>
          <a:prstGeom prst="rect">
            <a:avLst/>
          </a:prstGeom>
        </p:spPr>
        <p:txBody>
          <a:bodyPr>
            <a:spAutoFit/>
          </a:bodyPr>
          <a:lstStyle/>
          <a:p>
            <a:r>
              <a:rPr lang="de-DE" dirty="0">
                <a:latin typeface="Calibri" panose="020F0502020204030204" pitchFamily="34" charset="0"/>
              </a:rPr>
              <a:t>Zum Thema "Französische Revolution" bietet es sich an, die Bauphasen vom Schloss von Versailles in 3D zu erkunden. Die Schülerinnen und Schüler erleben begehbare Räume und virtuelle Exkursionen.</a:t>
            </a:r>
          </a:p>
          <a:p>
            <a:endParaRPr lang="de-DE" dirty="0">
              <a:latin typeface="Calibri" panose="020F0502020204030204" pitchFamily="34" charset="0"/>
            </a:endParaRPr>
          </a:p>
          <a:p>
            <a:r>
              <a:rPr lang="de-DE" dirty="0">
                <a:latin typeface="Calibri" panose="020F0502020204030204" pitchFamily="34" charset="0"/>
              </a:rPr>
              <a:t>Kapitel 3 des Medienkompass (Mehr als die Wirklichkeit) bietet Unterstützung. Ausgehend von diesem Szenario kann das Thema auf Virtuelle Realität ausgeweitet werden.</a:t>
            </a:r>
            <a:endParaRPr lang="de-CH" dirty="0"/>
          </a:p>
        </p:txBody>
      </p:sp>
      <p:sp>
        <p:nvSpPr>
          <p:cNvPr id="3" name="Textfeld 2">
            <a:extLst>
              <a:ext uri="{FF2B5EF4-FFF2-40B4-BE49-F238E27FC236}">
                <a16:creationId xmlns:a16="http://schemas.microsoft.com/office/drawing/2014/main" id="{4784ECAF-9D99-4018-A474-BCFB64223232}"/>
              </a:ext>
            </a:extLst>
          </p:cNvPr>
          <p:cNvSpPr txBox="1"/>
          <p:nvPr/>
        </p:nvSpPr>
        <p:spPr>
          <a:xfrm>
            <a:off x="5226907" y="520357"/>
            <a:ext cx="1738185" cy="523220"/>
          </a:xfrm>
          <a:prstGeom prst="rect">
            <a:avLst/>
          </a:prstGeom>
          <a:noFill/>
        </p:spPr>
        <p:txBody>
          <a:bodyPr wrap="square" rtlCol="0">
            <a:spAutoFit/>
          </a:bodyPr>
          <a:lstStyle/>
          <a:p>
            <a:r>
              <a:rPr lang="de-CH" sz="2800" dirty="0"/>
              <a:t>Szenario 3</a:t>
            </a:r>
          </a:p>
        </p:txBody>
      </p:sp>
      <p:pic>
        <p:nvPicPr>
          <p:cNvPr id="6" name="Grafik 5">
            <a:extLst>
              <a:ext uri="{FF2B5EF4-FFF2-40B4-BE49-F238E27FC236}">
                <a16:creationId xmlns:a16="http://schemas.microsoft.com/office/drawing/2014/main" id="{A0C6972C-FF1A-4D4D-B559-92EF570D9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 y="1995189"/>
            <a:ext cx="4315984" cy="2867618"/>
          </a:xfrm>
          <a:prstGeom prst="rect">
            <a:avLst/>
          </a:prstGeom>
        </p:spPr>
      </p:pic>
      <p:sp>
        <p:nvSpPr>
          <p:cNvPr id="7" name="Textfeld 6">
            <a:extLst>
              <a:ext uri="{FF2B5EF4-FFF2-40B4-BE49-F238E27FC236}">
                <a16:creationId xmlns:a16="http://schemas.microsoft.com/office/drawing/2014/main" id="{D85304B7-0E0E-43F4-8EF1-76B2B028BB50}"/>
              </a:ext>
            </a:extLst>
          </p:cNvPr>
          <p:cNvSpPr txBox="1"/>
          <p:nvPr/>
        </p:nvSpPr>
        <p:spPr>
          <a:xfrm>
            <a:off x="407968" y="335691"/>
            <a:ext cx="804334" cy="369332"/>
          </a:xfrm>
          <a:prstGeom prst="rect">
            <a:avLst/>
          </a:prstGeom>
          <a:noFill/>
        </p:spPr>
        <p:txBody>
          <a:bodyPr wrap="square" rtlCol="0">
            <a:spAutoFit/>
          </a:bodyPr>
          <a:lstStyle/>
          <a:p>
            <a:r>
              <a:rPr lang="de-CH" dirty="0"/>
              <a:t>1. Sek</a:t>
            </a:r>
          </a:p>
        </p:txBody>
      </p:sp>
    </p:spTree>
    <p:extLst>
      <p:ext uri="{BB962C8B-B14F-4D97-AF65-F5344CB8AC3E}">
        <p14:creationId xmlns:p14="http://schemas.microsoft.com/office/powerpoint/2010/main" val="1660053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70859AE-8467-41ED-93C5-68B8E9312668}"/>
              </a:ext>
            </a:extLst>
          </p:cNvPr>
          <p:cNvSpPr/>
          <p:nvPr/>
        </p:nvSpPr>
        <p:spPr>
          <a:xfrm>
            <a:off x="5571067" y="2274836"/>
            <a:ext cx="6096000" cy="2308324"/>
          </a:xfrm>
          <a:prstGeom prst="rect">
            <a:avLst/>
          </a:prstGeom>
        </p:spPr>
        <p:txBody>
          <a:bodyPr>
            <a:spAutoFit/>
          </a:bodyPr>
          <a:lstStyle/>
          <a:p>
            <a:r>
              <a:rPr lang="de-DE" dirty="0">
                <a:latin typeface="Calibri" panose="020F0502020204030204" pitchFamily="34" charset="0"/>
              </a:rPr>
              <a:t>Zum Thema „Industrialisierung in Europa" können die Schülerinnen und Schüler Webquests zu den Unterthemen </a:t>
            </a:r>
            <a:r>
              <a:rPr lang="de-DE" dirty="0"/>
              <a:t>Bevölkerungswachstum &amp; Ernährung / Fabrikarbeiter und Fabrikbesitzer / Migrationsbewegungen / Organisation der Arbeiterschaft und Technische Entwicklungen erstellen.</a:t>
            </a:r>
          </a:p>
          <a:p>
            <a:endParaRPr lang="de-DE" dirty="0"/>
          </a:p>
          <a:p>
            <a:r>
              <a:rPr lang="de-DE" dirty="0"/>
              <a:t>Kapitel 11 des Medienkompass (Den Informationen auf den Puls gefühlt) hilft unterstützend bei der Internetrecherche. </a:t>
            </a:r>
          </a:p>
        </p:txBody>
      </p:sp>
      <p:sp>
        <p:nvSpPr>
          <p:cNvPr id="3" name="Textfeld 2">
            <a:extLst>
              <a:ext uri="{FF2B5EF4-FFF2-40B4-BE49-F238E27FC236}">
                <a16:creationId xmlns:a16="http://schemas.microsoft.com/office/drawing/2014/main" id="{4784ECAF-9D99-4018-A474-BCFB64223232}"/>
              </a:ext>
            </a:extLst>
          </p:cNvPr>
          <p:cNvSpPr txBox="1"/>
          <p:nvPr/>
        </p:nvSpPr>
        <p:spPr>
          <a:xfrm>
            <a:off x="5226907" y="520357"/>
            <a:ext cx="1738185" cy="523220"/>
          </a:xfrm>
          <a:prstGeom prst="rect">
            <a:avLst/>
          </a:prstGeom>
          <a:noFill/>
        </p:spPr>
        <p:txBody>
          <a:bodyPr wrap="square" rtlCol="0">
            <a:spAutoFit/>
          </a:bodyPr>
          <a:lstStyle/>
          <a:p>
            <a:r>
              <a:rPr lang="de-CH" sz="2800" dirty="0"/>
              <a:t>Szenario 4</a:t>
            </a:r>
          </a:p>
        </p:txBody>
      </p:sp>
      <p:sp>
        <p:nvSpPr>
          <p:cNvPr id="7" name="Textfeld 6">
            <a:extLst>
              <a:ext uri="{FF2B5EF4-FFF2-40B4-BE49-F238E27FC236}">
                <a16:creationId xmlns:a16="http://schemas.microsoft.com/office/drawing/2014/main" id="{D85304B7-0E0E-43F4-8EF1-76B2B028BB50}"/>
              </a:ext>
            </a:extLst>
          </p:cNvPr>
          <p:cNvSpPr txBox="1"/>
          <p:nvPr/>
        </p:nvSpPr>
        <p:spPr>
          <a:xfrm>
            <a:off x="407968" y="335691"/>
            <a:ext cx="804334" cy="369332"/>
          </a:xfrm>
          <a:prstGeom prst="rect">
            <a:avLst/>
          </a:prstGeom>
          <a:noFill/>
        </p:spPr>
        <p:txBody>
          <a:bodyPr wrap="square" rtlCol="0">
            <a:spAutoFit/>
          </a:bodyPr>
          <a:lstStyle/>
          <a:p>
            <a:r>
              <a:rPr lang="de-CH" dirty="0"/>
              <a:t>1. Sek</a:t>
            </a:r>
          </a:p>
        </p:txBody>
      </p:sp>
      <p:pic>
        <p:nvPicPr>
          <p:cNvPr id="5" name="Grafik 4">
            <a:extLst>
              <a:ext uri="{FF2B5EF4-FFF2-40B4-BE49-F238E27FC236}">
                <a16:creationId xmlns:a16="http://schemas.microsoft.com/office/drawing/2014/main" id="{8C09B80E-4D33-4267-89F7-C7BD056C581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1866" y="1948680"/>
            <a:ext cx="4572000" cy="2743200"/>
          </a:xfrm>
          <a:prstGeom prst="rect">
            <a:avLst/>
          </a:prstGeom>
        </p:spPr>
      </p:pic>
    </p:spTree>
    <p:extLst>
      <p:ext uri="{BB962C8B-B14F-4D97-AF65-F5344CB8AC3E}">
        <p14:creationId xmlns:p14="http://schemas.microsoft.com/office/powerpoint/2010/main" val="233339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44D1782-C885-4F34-941D-764BD60D6500}"/>
              </a:ext>
            </a:extLst>
          </p:cNvPr>
          <p:cNvSpPr/>
          <p:nvPr/>
        </p:nvSpPr>
        <p:spPr>
          <a:xfrm>
            <a:off x="3047999" y="1452577"/>
            <a:ext cx="6096000" cy="2031325"/>
          </a:xfrm>
          <a:prstGeom prst="rect">
            <a:avLst/>
          </a:prstGeom>
        </p:spPr>
        <p:txBody>
          <a:bodyPr>
            <a:spAutoFit/>
          </a:bodyPr>
          <a:lstStyle/>
          <a:p>
            <a:r>
              <a:rPr lang="de-DE" dirty="0">
                <a:latin typeface="Calibri" panose="020F0502020204030204" pitchFamily="34" charset="0"/>
              </a:rPr>
              <a:t>Beim Thema "Industrialisierung in Europa / Soziale Frage" werden Realität und gängige Darstellung (z.B. das Leben der Arbeiter, die Werbung für Produkte) verglichen. </a:t>
            </a:r>
          </a:p>
          <a:p>
            <a:endParaRPr lang="de-DE" dirty="0">
              <a:latin typeface="Calibri" panose="020F0502020204030204" pitchFamily="34" charset="0"/>
            </a:endParaRPr>
          </a:p>
          <a:p>
            <a:r>
              <a:rPr lang="de-DE" dirty="0">
                <a:latin typeface="Calibri" panose="020F0502020204030204" pitchFamily="34" charset="0"/>
              </a:rPr>
              <a:t>Bilder können die Realität verzerren. Ein Exkurs zur Bildsprache bietet sich an. Der Medienkompass gibt Unterstützung in Kapitel 10 (Wort und Bild im Dialog). </a:t>
            </a:r>
            <a:endParaRPr lang="de-CH" dirty="0"/>
          </a:p>
        </p:txBody>
      </p:sp>
      <p:sp>
        <p:nvSpPr>
          <p:cNvPr id="3" name="Textfeld 2">
            <a:extLst>
              <a:ext uri="{FF2B5EF4-FFF2-40B4-BE49-F238E27FC236}">
                <a16:creationId xmlns:a16="http://schemas.microsoft.com/office/drawing/2014/main" id="{EF77B682-8AAC-4E54-AABB-CC66727803F1}"/>
              </a:ext>
            </a:extLst>
          </p:cNvPr>
          <p:cNvSpPr txBox="1"/>
          <p:nvPr/>
        </p:nvSpPr>
        <p:spPr>
          <a:xfrm>
            <a:off x="5226907" y="531112"/>
            <a:ext cx="1738185" cy="523220"/>
          </a:xfrm>
          <a:prstGeom prst="rect">
            <a:avLst/>
          </a:prstGeom>
          <a:noFill/>
        </p:spPr>
        <p:txBody>
          <a:bodyPr wrap="square" rtlCol="0">
            <a:spAutoFit/>
          </a:bodyPr>
          <a:lstStyle/>
          <a:p>
            <a:r>
              <a:rPr lang="de-CH" sz="2800" dirty="0"/>
              <a:t>Szenario 5</a:t>
            </a:r>
          </a:p>
        </p:txBody>
      </p:sp>
      <p:pic>
        <p:nvPicPr>
          <p:cNvPr id="7" name="Grafik 6">
            <a:extLst>
              <a:ext uri="{FF2B5EF4-FFF2-40B4-BE49-F238E27FC236}">
                <a16:creationId xmlns:a16="http://schemas.microsoft.com/office/drawing/2014/main" id="{540A0B8F-1C65-4C27-B67D-21227247B1E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50638" y="3864095"/>
            <a:ext cx="3762675" cy="2394498"/>
          </a:xfrm>
          <a:prstGeom prst="rect">
            <a:avLst/>
          </a:prstGeom>
        </p:spPr>
      </p:pic>
      <p:pic>
        <p:nvPicPr>
          <p:cNvPr id="9" name="Grafik 8">
            <a:extLst>
              <a:ext uri="{FF2B5EF4-FFF2-40B4-BE49-F238E27FC236}">
                <a16:creationId xmlns:a16="http://schemas.microsoft.com/office/drawing/2014/main" id="{43D69263-0A8B-42BC-A669-70FB05A2964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02344" y="3864095"/>
            <a:ext cx="2739018" cy="1822469"/>
          </a:xfrm>
          <a:prstGeom prst="rect">
            <a:avLst/>
          </a:prstGeom>
        </p:spPr>
      </p:pic>
      <p:pic>
        <p:nvPicPr>
          <p:cNvPr id="5" name="Grafik 4">
            <a:extLst>
              <a:ext uri="{FF2B5EF4-FFF2-40B4-BE49-F238E27FC236}">
                <a16:creationId xmlns:a16="http://schemas.microsoft.com/office/drawing/2014/main" id="{BE5C9867-C1E7-4D74-B976-3C67A2F8193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65092" y="4624480"/>
            <a:ext cx="2387744" cy="1634113"/>
          </a:xfrm>
          <a:prstGeom prst="rect">
            <a:avLst/>
          </a:prstGeom>
        </p:spPr>
      </p:pic>
      <p:sp>
        <p:nvSpPr>
          <p:cNvPr id="10" name="Textfeld 9">
            <a:extLst>
              <a:ext uri="{FF2B5EF4-FFF2-40B4-BE49-F238E27FC236}">
                <a16:creationId xmlns:a16="http://schemas.microsoft.com/office/drawing/2014/main" id="{3A92392E-E7C4-4C6A-9581-F3771D9AA3B3}"/>
              </a:ext>
            </a:extLst>
          </p:cNvPr>
          <p:cNvSpPr txBox="1"/>
          <p:nvPr/>
        </p:nvSpPr>
        <p:spPr>
          <a:xfrm>
            <a:off x="382567" y="346446"/>
            <a:ext cx="804334" cy="369332"/>
          </a:xfrm>
          <a:prstGeom prst="rect">
            <a:avLst/>
          </a:prstGeom>
          <a:noFill/>
        </p:spPr>
        <p:txBody>
          <a:bodyPr wrap="square" rtlCol="0">
            <a:spAutoFit/>
          </a:bodyPr>
          <a:lstStyle/>
          <a:p>
            <a:r>
              <a:rPr lang="de-CH" dirty="0"/>
              <a:t>1. Sek</a:t>
            </a:r>
          </a:p>
        </p:txBody>
      </p:sp>
    </p:spTree>
    <p:extLst>
      <p:ext uri="{BB962C8B-B14F-4D97-AF65-F5344CB8AC3E}">
        <p14:creationId xmlns:p14="http://schemas.microsoft.com/office/powerpoint/2010/main" val="279984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737ABFD-4567-4F37-94D3-6C74D3FEA00F}"/>
              </a:ext>
            </a:extLst>
          </p:cNvPr>
          <p:cNvSpPr/>
          <p:nvPr/>
        </p:nvSpPr>
        <p:spPr>
          <a:xfrm>
            <a:off x="5379304" y="2136338"/>
            <a:ext cx="6096000" cy="2585323"/>
          </a:xfrm>
          <a:prstGeom prst="rect">
            <a:avLst/>
          </a:prstGeom>
        </p:spPr>
        <p:txBody>
          <a:bodyPr>
            <a:spAutoFit/>
          </a:bodyPr>
          <a:lstStyle/>
          <a:p>
            <a:r>
              <a:rPr lang="de-DE" dirty="0">
                <a:latin typeface="Calibri" panose="020F0502020204030204" pitchFamily="34" charset="0"/>
              </a:rPr>
              <a:t>Ähnlichkeiten zum vorherigen Thema finden wir beim RZG-Thema "Die Schweiz als Transitland". Beim Vergleich der Darstellung eines Landes zwischen Realität und Tourismuswerbung kann die Zuverlässigkeit von Informationen überprüft und Hilfestellung zu einer Orientierung in der Informationsflut geboten werden. </a:t>
            </a:r>
          </a:p>
          <a:p>
            <a:endParaRPr lang="de-DE" dirty="0">
              <a:latin typeface="Calibri" panose="020F0502020204030204" pitchFamily="34" charset="0"/>
            </a:endParaRPr>
          </a:p>
          <a:p>
            <a:r>
              <a:rPr lang="de-DE" dirty="0">
                <a:latin typeface="Calibri" panose="020F0502020204030204" pitchFamily="34" charset="0"/>
              </a:rPr>
              <a:t>Zugehöriges Kapitel ist Kapitel 11 im Medienkompass (Den Informationen auf den Puls gefühlt).</a:t>
            </a:r>
            <a:endParaRPr lang="de-CH" dirty="0"/>
          </a:p>
        </p:txBody>
      </p:sp>
      <p:sp>
        <p:nvSpPr>
          <p:cNvPr id="3" name="Textfeld 2">
            <a:extLst>
              <a:ext uri="{FF2B5EF4-FFF2-40B4-BE49-F238E27FC236}">
                <a16:creationId xmlns:a16="http://schemas.microsoft.com/office/drawing/2014/main" id="{85D2B84A-E5F7-4146-84EE-B5E1E3AB57EF}"/>
              </a:ext>
            </a:extLst>
          </p:cNvPr>
          <p:cNvSpPr txBox="1"/>
          <p:nvPr/>
        </p:nvSpPr>
        <p:spPr>
          <a:xfrm>
            <a:off x="5226907" y="526306"/>
            <a:ext cx="1738185" cy="523220"/>
          </a:xfrm>
          <a:prstGeom prst="rect">
            <a:avLst/>
          </a:prstGeom>
          <a:noFill/>
        </p:spPr>
        <p:txBody>
          <a:bodyPr wrap="square" rtlCol="0">
            <a:spAutoFit/>
          </a:bodyPr>
          <a:lstStyle/>
          <a:p>
            <a:r>
              <a:rPr lang="de-CH" sz="2800" dirty="0"/>
              <a:t>Szenario 6</a:t>
            </a:r>
          </a:p>
        </p:txBody>
      </p:sp>
      <p:pic>
        <p:nvPicPr>
          <p:cNvPr id="11" name="Grafik 10">
            <a:extLst>
              <a:ext uri="{FF2B5EF4-FFF2-40B4-BE49-F238E27FC236}">
                <a16:creationId xmlns:a16="http://schemas.microsoft.com/office/drawing/2014/main" id="{A0A50B0C-FEA3-46F7-821A-75B5F428B9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7535" y="2274838"/>
            <a:ext cx="3548578" cy="2431330"/>
          </a:xfrm>
          <a:prstGeom prst="rect">
            <a:avLst/>
          </a:prstGeom>
        </p:spPr>
      </p:pic>
      <p:pic>
        <p:nvPicPr>
          <p:cNvPr id="13" name="Grafik 12">
            <a:extLst>
              <a:ext uri="{FF2B5EF4-FFF2-40B4-BE49-F238E27FC236}">
                <a16:creationId xmlns:a16="http://schemas.microsoft.com/office/drawing/2014/main" id="{675BB118-7A21-4C79-A822-811F41F6BB0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73172" y="5210276"/>
            <a:ext cx="1508263" cy="1002885"/>
          </a:xfrm>
          <a:prstGeom prst="rect">
            <a:avLst/>
          </a:prstGeom>
        </p:spPr>
      </p:pic>
      <p:sp>
        <p:nvSpPr>
          <p:cNvPr id="14" name="Textfeld 13">
            <a:extLst>
              <a:ext uri="{FF2B5EF4-FFF2-40B4-BE49-F238E27FC236}">
                <a16:creationId xmlns:a16="http://schemas.microsoft.com/office/drawing/2014/main" id="{1B9CC0E3-3636-4C71-85A9-8EA1B4200CE3}"/>
              </a:ext>
            </a:extLst>
          </p:cNvPr>
          <p:cNvSpPr txBox="1"/>
          <p:nvPr/>
        </p:nvSpPr>
        <p:spPr>
          <a:xfrm>
            <a:off x="374101" y="344158"/>
            <a:ext cx="804334" cy="369332"/>
          </a:xfrm>
          <a:prstGeom prst="rect">
            <a:avLst/>
          </a:prstGeom>
          <a:noFill/>
        </p:spPr>
        <p:txBody>
          <a:bodyPr wrap="square" rtlCol="0">
            <a:spAutoFit/>
          </a:bodyPr>
          <a:lstStyle/>
          <a:p>
            <a:r>
              <a:rPr lang="de-CH" dirty="0"/>
              <a:t>1. Sek</a:t>
            </a:r>
          </a:p>
        </p:txBody>
      </p:sp>
    </p:spTree>
    <p:extLst>
      <p:ext uri="{BB962C8B-B14F-4D97-AF65-F5344CB8AC3E}">
        <p14:creationId xmlns:p14="http://schemas.microsoft.com/office/powerpoint/2010/main" val="413949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080A455-37A4-47BB-BBCA-01A445807B62}"/>
              </a:ext>
            </a:extLst>
          </p:cNvPr>
          <p:cNvSpPr/>
          <p:nvPr/>
        </p:nvSpPr>
        <p:spPr>
          <a:xfrm>
            <a:off x="4724399" y="1551598"/>
            <a:ext cx="6214533" cy="2585323"/>
          </a:xfrm>
          <a:prstGeom prst="rect">
            <a:avLst/>
          </a:prstGeom>
        </p:spPr>
        <p:txBody>
          <a:bodyPr wrap="square">
            <a:spAutoFit/>
          </a:bodyPr>
          <a:lstStyle/>
          <a:p>
            <a:r>
              <a:rPr lang="de-DE" dirty="0">
                <a:latin typeface="Calibri" panose="020F0502020204030204" pitchFamily="34" charset="0"/>
              </a:rPr>
              <a:t>Im zweiten Sekundarschuljahr (10 Lektionen) bietet sich im Zusammenhang mit dem RZG-Thema "Afrika und die Tropen" an, die Bedeutung von Handys in Afrika, deren Nutzung sowie die globale Vernetzung zu besprechen sowie die Frage nach den Rohstoffen und dem Handyrecycling.</a:t>
            </a:r>
          </a:p>
          <a:p>
            <a:br>
              <a:rPr lang="de-DE" dirty="0">
                <a:latin typeface="Calibri" panose="020F0502020204030204" pitchFamily="34" charset="0"/>
              </a:rPr>
            </a:br>
            <a:r>
              <a:rPr lang="de-DE" dirty="0">
                <a:latin typeface="Calibri" panose="020F0502020204030204" pitchFamily="34" charset="0"/>
              </a:rPr>
              <a:t>Im Medienkompass werden im Kapitel 17 (Informationen für alle) die digitale Kluft, der Eurozentrismus / Westweltzentrismus und das globale Internet besprochen.</a:t>
            </a:r>
          </a:p>
        </p:txBody>
      </p:sp>
      <p:sp>
        <p:nvSpPr>
          <p:cNvPr id="3" name="Textfeld 2">
            <a:extLst>
              <a:ext uri="{FF2B5EF4-FFF2-40B4-BE49-F238E27FC236}">
                <a16:creationId xmlns:a16="http://schemas.microsoft.com/office/drawing/2014/main" id="{D80FDB34-F196-402E-A5BC-8FA393009DC1}"/>
              </a:ext>
            </a:extLst>
          </p:cNvPr>
          <p:cNvSpPr txBox="1"/>
          <p:nvPr/>
        </p:nvSpPr>
        <p:spPr>
          <a:xfrm>
            <a:off x="5226907" y="528824"/>
            <a:ext cx="1738185" cy="523220"/>
          </a:xfrm>
          <a:prstGeom prst="rect">
            <a:avLst/>
          </a:prstGeom>
          <a:noFill/>
        </p:spPr>
        <p:txBody>
          <a:bodyPr wrap="square" rtlCol="0">
            <a:spAutoFit/>
          </a:bodyPr>
          <a:lstStyle/>
          <a:p>
            <a:r>
              <a:rPr lang="de-CH" sz="2800" dirty="0"/>
              <a:t>Szenario 1</a:t>
            </a:r>
          </a:p>
        </p:txBody>
      </p:sp>
      <p:pic>
        <p:nvPicPr>
          <p:cNvPr id="5" name="Grafik 4">
            <a:extLst>
              <a:ext uri="{FF2B5EF4-FFF2-40B4-BE49-F238E27FC236}">
                <a16:creationId xmlns:a16="http://schemas.microsoft.com/office/drawing/2014/main" id="{F326F269-FCFF-4B06-90E8-7F133210B3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88665" y="4359476"/>
            <a:ext cx="2286000" cy="1428750"/>
          </a:xfrm>
          <a:prstGeom prst="rect">
            <a:avLst/>
          </a:prstGeom>
        </p:spPr>
      </p:pic>
      <p:pic>
        <p:nvPicPr>
          <p:cNvPr id="9" name="Grafik 8">
            <a:extLst>
              <a:ext uri="{FF2B5EF4-FFF2-40B4-BE49-F238E27FC236}">
                <a16:creationId xmlns:a16="http://schemas.microsoft.com/office/drawing/2014/main" id="{44705528-F35E-48F4-8D27-A5EFC3551CE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53068" y="1551598"/>
            <a:ext cx="3107164" cy="3304200"/>
          </a:xfrm>
          <a:prstGeom prst="rect">
            <a:avLst/>
          </a:prstGeom>
        </p:spPr>
      </p:pic>
      <p:sp>
        <p:nvSpPr>
          <p:cNvPr id="10" name="Textfeld 9">
            <a:extLst>
              <a:ext uri="{FF2B5EF4-FFF2-40B4-BE49-F238E27FC236}">
                <a16:creationId xmlns:a16="http://schemas.microsoft.com/office/drawing/2014/main" id="{52E18AA1-A83E-4B59-9FBB-058FB6FF60C4}"/>
              </a:ext>
            </a:extLst>
          </p:cNvPr>
          <p:cNvSpPr txBox="1"/>
          <p:nvPr/>
        </p:nvSpPr>
        <p:spPr>
          <a:xfrm>
            <a:off x="448734" y="344158"/>
            <a:ext cx="804334" cy="369332"/>
          </a:xfrm>
          <a:prstGeom prst="rect">
            <a:avLst/>
          </a:prstGeom>
          <a:noFill/>
        </p:spPr>
        <p:txBody>
          <a:bodyPr wrap="square" rtlCol="0">
            <a:spAutoFit/>
          </a:bodyPr>
          <a:lstStyle/>
          <a:p>
            <a:r>
              <a:rPr lang="de-CH" dirty="0"/>
              <a:t>2. Sek</a:t>
            </a:r>
          </a:p>
        </p:txBody>
      </p:sp>
    </p:spTree>
    <p:extLst>
      <p:ext uri="{BB962C8B-B14F-4D97-AF65-F5344CB8AC3E}">
        <p14:creationId xmlns:p14="http://schemas.microsoft.com/office/powerpoint/2010/main" val="40839516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1232</Words>
  <Application>Microsoft Office PowerPoint</Application>
  <PresentationFormat>Breitbild</PresentationFormat>
  <Paragraphs>127</Paragraphs>
  <Slides>15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Calibri</vt:lpstr>
      <vt:lpstr>Calibri Light</vt:lpstr>
      <vt:lpstr>Office</vt:lpstr>
      <vt:lpstr>Jahresplanung Medien im Fachbereich RZG  Eine Planung über 3 Sekundarschuljahre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Informatik im Lehrplan 21</dc:title>
  <dc:creator>Angelika Pulfer</dc:creator>
  <cp:lastModifiedBy>Angelika Pulfer</cp:lastModifiedBy>
  <cp:revision>70</cp:revision>
  <dcterms:created xsi:type="dcterms:W3CDTF">2017-11-05T15:36:11Z</dcterms:created>
  <dcterms:modified xsi:type="dcterms:W3CDTF">2018-06-22T07:54:54Z</dcterms:modified>
</cp:coreProperties>
</file>