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64" r:id="rId2"/>
    <p:sldId id="507" r:id="rId3"/>
    <p:sldId id="506" r:id="rId4"/>
    <p:sldId id="505" r:id="rId5"/>
    <p:sldId id="504" r:id="rId6"/>
    <p:sldId id="503" r:id="rId7"/>
    <p:sldId id="509" r:id="rId8"/>
    <p:sldId id="510" r:id="rId9"/>
  </p:sldIdLst>
  <p:sldSz cx="10693400" cy="7561263"/>
  <p:notesSz cx="6811963" cy="9942513"/>
  <p:defaultTextStyle>
    <a:defPPr>
      <a:defRPr lang="de-CH"/>
    </a:defPPr>
    <a:lvl1pPr algn="l" rtl="0" eaLnBrk="0" fontAlgn="base" hangingPunct="0">
      <a:spcBef>
        <a:spcPts val="1200"/>
      </a:spcBef>
      <a:spcAft>
        <a:spcPct val="0"/>
      </a:spcAft>
      <a:buChar char="•"/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1pPr>
    <a:lvl2pPr marL="457200" algn="l" rtl="0" eaLnBrk="0" fontAlgn="base" hangingPunct="0">
      <a:spcBef>
        <a:spcPts val="1200"/>
      </a:spcBef>
      <a:spcAft>
        <a:spcPct val="0"/>
      </a:spcAft>
      <a:buChar char="•"/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2pPr>
    <a:lvl3pPr marL="914400" algn="l" rtl="0" eaLnBrk="0" fontAlgn="base" hangingPunct="0">
      <a:spcBef>
        <a:spcPts val="1200"/>
      </a:spcBef>
      <a:spcAft>
        <a:spcPct val="0"/>
      </a:spcAft>
      <a:buChar char="•"/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3pPr>
    <a:lvl4pPr marL="1371600" algn="l" rtl="0" eaLnBrk="0" fontAlgn="base" hangingPunct="0">
      <a:spcBef>
        <a:spcPts val="1200"/>
      </a:spcBef>
      <a:spcAft>
        <a:spcPct val="0"/>
      </a:spcAft>
      <a:buChar char="•"/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4pPr>
    <a:lvl5pPr marL="1828800" algn="l" rtl="0" eaLnBrk="0" fontAlgn="base" hangingPunct="0">
      <a:spcBef>
        <a:spcPts val="1200"/>
      </a:spcBef>
      <a:spcAft>
        <a:spcPct val="0"/>
      </a:spcAft>
      <a:buChar char="•"/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4061"/>
    <a:srgbClr val="777777"/>
    <a:srgbClr val="FFFFC5"/>
    <a:srgbClr val="FED500"/>
    <a:srgbClr val="FFFF3C"/>
    <a:srgbClr val="FF6614"/>
    <a:srgbClr val="3333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0" autoAdjust="0"/>
    <p:restoredTop sz="66159" autoAdjust="0"/>
  </p:normalViewPr>
  <p:slideViewPr>
    <p:cSldViewPr>
      <p:cViewPr>
        <p:scale>
          <a:sx n="100" d="100"/>
          <a:sy n="100" d="100"/>
        </p:scale>
        <p:origin x="-72" y="1524"/>
      </p:cViewPr>
      <p:guideLst>
        <p:guide orient="horz" pos="113"/>
        <p:guide pos="2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2065" cy="497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11" tIns="45756" rIns="91511" bIns="45756" numCol="1" anchor="t" anchorCtr="0" compatLnSpc="1">
            <a:prstTxWarp prst="textNoShape">
              <a:avLst/>
            </a:prstTxWarp>
          </a:bodyPr>
          <a:lstStyle>
            <a:lvl1pPr defTabSz="914785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de-C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8289" y="0"/>
            <a:ext cx="2952065" cy="497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11" tIns="45756" rIns="91511" bIns="45756" numCol="1" anchor="t" anchorCtr="0" compatLnSpc="1">
            <a:prstTxWarp prst="textNoShape">
              <a:avLst/>
            </a:prstTxWarp>
          </a:bodyPr>
          <a:lstStyle>
            <a:lvl1pPr algn="r" defTabSz="914785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de-CH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742"/>
            <a:ext cx="2952065" cy="496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11" tIns="45756" rIns="91511" bIns="45756" numCol="1" anchor="b" anchorCtr="0" compatLnSpc="1">
            <a:prstTxWarp prst="textNoShape">
              <a:avLst/>
            </a:prstTxWarp>
          </a:bodyPr>
          <a:lstStyle>
            <a:lvl1pPr defTabSz="914785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de-CH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8289" y="9444742"/>
            <a:ext cx="2952065" cy="496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11" tIns="45756" rIns="91511" bIns="45756" numCol="1" anchor="b" anchorCtr="0" compatLnSpc="1">
            <a:prstTxWarp prst="textNoShape">
              <a:avLst/>
            </a:prstTxWarp>
          </a:bodyPr>
          <a:lstStyle>
            <a:lvl1pPr algn="r" defTabSz="914785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fld id="{8E9B6629-603F-4611-AC95-5B3831ABCCB8}" type="slidenum">
              <a:rPr lang="de-CH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1999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2065" cy="497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11" tIns="45756" rIns="91511" bIns="45756" numCol="1" anchor="t" anchorCtr="0" compatLnSpc="1">
            <a:prstTxWarp prst="textNoShape">
              <a:avLst/>
            </a:prstTxWarp>
          </a:bodyPr>
          <a:lstStyle>
            <a:lvl1pPr defTabSz="914785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de-CH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8289" y="0"/>
            <a:ext cx="2952065" cy="497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11" tIns="45756" rIns="91511" bIns="45756" numCol="1" anchor="t" anchorCtr="0" compatLnSpc="1">
            <a:prstTxWarp prst="textNoShape">
              <a:avLst/>
            </a:prstTxWarp>
          </a:bodyPr>
          <a:lstStyle>
            <a:lvl1pPr algn="r" defTabSz="914785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de-CH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68350" y="742950"/>
            <a:ext cx="5275263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876" y="4722371"/>
            <a:ext cx="5450214" cy="4476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11" tIns="45756" rIns="91511" bIns="457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Textmasterformate durch Klicken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742"/>
            <a:ext cx="2952065" cy="496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11" tIns="45756" rIns="91511" bIns="45756" numCol="1" anchor="b" anchorCtr="0" compatLnSpc="1">
            <a:prstTxWarp prst="textNoShape">
              <a:avLst/>
            </a:prstTxWarp>
          </a:bodyPr>
          <a:lstStyle>
            <a:lvl1pPr defTabSz="914785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de-CH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8289" y="9444742"/>
            <a:ext cx="2952065" cy="496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11" tIns="45756" rIns="91511" bIns="45756" numCol="1" anchor="b" anchorCtr="0" compatLnSpc="1">
            <a:prstTxWarp prst="textNoShape">
              <a:avLst/>
            </a:prstTxWarp>
          </a:bodyPr>
          <a:lstStyle>
            <a:lvl1pPr algn="r" defTabSz="914785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fld id="{4AB71118-2C9A-467D-AA21-79AA428B6E13}" type="slidenum">
              <a:rPr lang="de-CH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518986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07B085-17C5-45B4-8B68-D52FFBF5936F}" type="slidenum">
              <a:rPr lang="de-CH"/>
              <a:pPr/>
              <a:t>1</a:t>
            </a:fld>
            <a:endParaRPr lang="de-CH" dirty="0"/>
          </a:p>
        </p:txBody>
      </p:sp>
      <p:sp>
        <p:nvSpPr>
          <p:cNvPr id="44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33B2B8-BFD9-4FED-9F2C-4DFA542E1B3A}" type="slidenum">
              <a:rPr lang="de-CH"/>
              <a:pPr/>
              <a:t>2</a:t>
            </a:fld>
            <a:endParaRPr lang="de-CH" dirty="0"/>
          </a:p>
        </p:txBody>
      </p:sp>
      <p:sp>
        <p:nvSpPr>
          <p:cNvPr id="583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6763" y="742950"/>
            <a:ext cx="5280025" cy="3733800"/>
          </a:xfrm>
          <a:ln/>
        </p:spPr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833" y="4722371"/>
            <a:ext cx="4996298" cy="4476717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50000"/>
              </a:spcBef>
            </a:pPr>
            <a:endParaRPr lang="fr-FR" sz="1400" b="0" u="non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33B2B8-BFD9-4FED-9F2C-4DFA542E1B3A}" type="slidenum">
              <a:rPr lang="de-CH"/>
              <a:pPr/>
              <a:t>3</a:t>
            </a:fld>
            <a:endParaRPr lang="de-CH" dirty="0"/>
          </a:p>
        </p:txBody>
      </p:sp>
      <p:sp>
        <p:nvSpPr>
          <p:cNvPr id="583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6763" y="742950"/>
            <a:ext cx="5280025" cy="3733800"/>
          </a:xfrm>
          <a:ln/>
        </p:spPr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833" y="4722371"/>
            <a:ext cx="4996298" cy="4476717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fr-FR" b="0" u="none" baseline="0" dirty="0" err="1" smtClean="0"/>
              <a:t>Über</a:t>
            </a:r>
            <a:r>
              <a:rPr lang="fr-FR" b="0" u="none" baseline="0" dirty="0" smtClean="0"/>
              <a:t> </a:t>
            </a:r>
            <a:r>
              <a:rPr lang="fr-FR" b="0" u="none" baseline="0" dirty="0" smtClean="0"/>
              <a:t>80 % </a:t>
            </a:r>
            <a:r>
              <a:rPr lang="fr-FR" b="0" u="none" baseline="0" dirty="0" smtClean="0"/>
              <a:t>des </a:t>
            </a:r>
            <a:r>
              <a:rPr lang="fr-FR" b="0" u="none" baseline="0" dirty="0" err="1" smtClean="0"/>
              <a:t>Wassers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verdunstet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über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dem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Meer</a:t>
            </a:r>
            <a:r>
              <a:rPr lang="fr-FR" b="0" u="none" baseline="0" dirty="0" smtClean="0"/>
              <a:t>.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fr-FR" b="0" u="none" baseline="0" dirty="0" smtClean="0"/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fr-FR" b="0" u="none" baseline="0" dirty="0" smtClean="0"/>
              <a:t>Die </a:t>
            </a:r>
            <a:r>
              <a:rPr lang="fr-FR" b="0" u="none" baseline="0" dirty="0" err="1" smtClean="0"/>
              <a:t>Pflanzen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geben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über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Spaltöffnungen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Feuchtigkeit</a:t>
            </a:r>
            <a:r>
              <a:rPr lang="fr-FR" b="0" u="none" baseline="0" dirty="0" smtClean="0"/>
              <a:t> an die Luft ab. </a:t>
            </a:r>
            <a:r>
              <a:rPr lang="fr-FR" b="0" u="none" baseline="0" dirty="0" err="1" smtClean="0"/>
              <a:t>Diesen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Vorgang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nennt</a:t>
            </a:r>
            <a:r>
              <a:rPr lang="fr-FR" b="0" u="none" baseline="0" dirty="0" smtClean="0"/>
              <a:t> man Transpiration. Er </a:t>
            </a:r>
            <a:r>
              <a:rPr lang="fr-FR" b="0" u="none" baseline="0" dirty="0" err="1" smtClean="0"/>
              <a:t>hat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einen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grossen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Einfluss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auf</a:t>
            </a:r>
            <a:r>
              <a:rPr lang="fr-FR" b="0" u="none" baseline="0" dirty="0" smtClean="0"/>
              <a:t> die </a:t>
            </a:r>
            <a:r>
              <a:rPr lang="fr-FR" b="0" u="none" baseline="0" dirty="0" err="1" smtClean="0"/>
              <a:t>Feuchtigkeit</a:t>
            </a:r>
            <a:r>
              <a:rPr lang="fr-FR" b="0" u="none" baseline="0" dirty="0" smtClean="0"/>
              <a:t> der Luft </a:t>
            </a:r>
            <a:r>
              <a:rPr lang="fr-FR" b="0" u="none" baseline="0" dirty="0" err="1" smtClean="0"/>
              <a:t>über</a:t>
            </a:r>
            <a:r>
              <a:rPr lang="fr-FR" b="0" u="none" baseline="0" dirty="0" smtClean="0"/>
              <a:t> Land. So </a:t>
            </a:r>
            <a:r>
              <a:rPr lang="fr-FR" b="0" u="none" baseline="0" dirty="0" err="1" smtClean="0"/>
              <a:t>gibt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ein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Stück</a:t>
            </a:r>
            <a:r>
              <a:rPr lang="fr-FR" b="0" u="none" baseline="0" dirty="0" smtClean="0"/>
              <a:t> Wald </a:t>
            </a:r>
            <a:r>
              <a:rPr lang="fr-FR" b="0" u="none" baseline="0" dirty="0" err="1" smtClean="0"/>
              <a:t>ungefähr</a:t>
            </a:r>
            <a:r>
              <a:rPr lang="fr-FR" b="0" u="none" baseline="0" dirty="0" smtClean="0"/>
              <a:t> </a:t>
            </a:r>
            <a:r>
              <a:rPr lang="fr-FR" b="0" u="none" baseline="0" dirty="0" smtClean="0"/>
              <a:t>70 % </a:t>
            </a:r>
            <a:r>
              <a:rPr lang="fr-FR" b="0" u="none" baseline="0" dirty="0" smtClean="0"/>
              <a:t>des </a:t>
            </a:r>
            <a:r>
              <a:rPr lang="fr-FR" b="0" u="none" baseline="0" dirty="0" err="1" smtClean="0"/>
              <a:t>Niederschlags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wieder</a:t>
            </a:r>
            <a:r>
              <a:rPr lang="fr-FR" b="0" u="none" baseline="0" dirty="0" smtClean="0"/>
              <a:t> an die </a:t>
            </a:r>
            <a:r>
              <a:rPr lang="fr-FR" b="0" u="none" baseline="0" dirty="0" err="1" smtClean="0"/>
              <a:t>Atmosphäre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zurück</a:t>
            </a:r>
            <a:r>
              <a:rPr lang="fr-FR" b="0" u="none" baseline="0" dirty="0" smtClean="0"/>
              <a:t>.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fr-FR" b="0" u="none" baseline="0" dirty="0" smtClean="0"/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fr-FR" b="0" u="none" baseline="0" dirty="0" smtClean="0"/>
              <a:t>Mit den </a:t>
            </a:r>
            <a:r>
              <a:rPr lang="fr-FR" b="0" u="none" baseline="0" dirty="0" err="1" smtClean="0"/>
              <a:t>Anleitungen</a:t>
            </a:r>
            <a:r>
              <a:rPr lang="fr-FR" b="0" u="none" baseline="0" dirty="0" smtClean="0"/>
              <a:t> des </a:t>
            </a:r>
            <a:r>
              <a:rPr lang="fr-FR" b="0" u="none" baseline="0" dirty="0" err="1" smtClean="0"/>
              <a:t>Arbeitsblatts</a:t>
            </a:r>
            <a:r>
              <a:rPr lang="fr-FR" b="0" u="none" baseline="0" dirty="0" smtClean="0"/>
              <a:t> </a:t>
            </a:r>
            <a:r>
              <a:rPr lang="fr-FR" b="0" i="1" u="none" baseline="0" dirty="0" smtClean="0"/>
              <a:t>1.1b_AB_Wie-entstehen-Wolken</a:t>
            </a:r>
            <a:r>
              <a:rPr lang="fr-FR" b="0" i="0" u="none" baseline="0" dirty="0" smtClean="0"/>
              <a:t> </a:t>
            </a:r>
            <a:r>
              <a:rPr lang="fr-FR" b="0" u="none" baseline="0" dirty="0" err="1" smtClean="0"/>
              <a:t>können</a:t>
            </a:r>
            <a:r>
              <a:rPr lang="fr-FR" b="0" u="none" baseline="0" dirty="0" smtClean="0"/>
              <a:t> die </a:t>
            </a:r>
            <a:r>
              <a:rPr lang="fr-FR" b="0" u="none" baseline="0" dirty="0" err="1" smtClean="0"/>
              <a:t>Schülerinnen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und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Schüler</a:t>
            </a:r>
            <a:r>
              <a:rPr lang="fr-FR" b="0" u="none" baseline="0" dirty="0" smtClean="0"/>
              <a:t> die </a:t>
            </a:r>
            <a:r>
              <a:rPr lang="fr-FR" b="0" u="none" baseline="0" dirty="0" err="1" smtClean="0"/>
              <a:t>Entstehung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einer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Wolke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selber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erleben</a:t>
            </a:r>
            <a:r>
              <a:rPr lang="fr-FR" b="0" u="none" baseline="0" dirty="0" smtClean="0"/>
              <a:t>.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fr-FR" b="0" u="none" baseline="0" dirty="0" smtClean="0"/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fr-FR" b="0" u="none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33B2B8-BFD9-4FED-9F2C-4DFA542E1B3A}" type="slidenum">
              <a:rPr lang="de-CH"/>
              <a:pPr/>
              <a:t>4</a:t>
            </a:fld>
            <a:endParaRPr lang="de-CH"/>
          </a:p>
        </p:txBody>
      </p:sp>
      <p:sp>
        <p:nvSpPr>
          <p:cNvPr id="583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6763" y="742950"/>
            <a:ext cx="5280025" cy="3733800"/>
          </a:xfrm>
          <a:ln/>
        </p:spPr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833" y="4722371"/>
            <a:ext cx="4996298" cy="4476717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fr-FR" b="0" u="none" dirty="0" smtClean="0"/>
              <a:t>Der </a:t>
            </a:r>
            <a:r>
              <a:rPr lang="fr-FR" b="0" u="none" dirty="0" err="1" smtClean="0"/>
              <a:t>grösste</a:t>
            </a:r>
            <a:r>
              <a:rPr lang="fr-FR" b="0" u="none" dirty="0" smtClean="0"/>
              <a:t> </a:t>
            </a:r>
            <a:r>
              <a:rPr lang="fr-FR" b="0" u="none" baseline="0" dirty="0" smtClean="0"/>
              <a:t>Teil des </a:t>
            </a:r>
            <a:r>
              <a:rPr lang="fr-FR" b="0" u="none" baseline="0" dirty="0" err="1" smtClean="0"/>
              <a:t>Regens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fällt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über</a:t>
            </a:r>
            <a:r>
              <a:rPr lang="fr-FR" b="0" u="none" baseline="0" dirty="0" smtClean="0"/>
              <a:t> den </a:t>
            </a:r>
            <a:r>
              <a:rPr lang="fr-FR" b="0" u="none" baseline="0" dirty="0" err="1" smtClean="0"/>
              <a:t>Wasserflächen</a:t>
            </a:r>
            <a:r>
              <a:rPr lang="fr-FR" b="0" u="none" baseline="0" dirty="0" smtClean="0"/>
              <a:t>. Der </a:t>
            </a:r>
            <a:r>
              <a:rPr lang="fr-FR" b="0" u="none" baseline="0" dirty="0" err="1" smtClean="0"/>
              <a:t>andere</a:t>
            </a:r>
            <a:r>
              <a:rPr lang="fr-FR" b="0" u="none" baseline="0" dirty="0" smtClean="0"/>
              <a:t> Teil </a:t>
            </a:r>
            <a:r>
              <a:rPr lang="fr-FR" b="0" u="none" baseline="0" dirty="0" err="1" smtClean="0"/>
              <a:t>wird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vom</a:t>
            </a:r>
            <a:r>
              <a:rPr lang="fr-FR" b="0" u="none" baseline="0" dirty="0" smtClean="0"/>
              <a:t> Wind in </a:t>
            </a:r>
            <a:r>
              <a:rPr lang="fr-FR" b="0" u="none" baseline="0" dirty="0" err="1" smtClean="0"/>
              <a:t>Form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von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Wasserdampf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und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kleinen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Wassertröpfchen</a:t>
            </a:r>
            <a:r>
              <a:rPr lang="fr-FR" b="0" u="none" baseline="0" dirty="0" smtClean="0"/>
              <a:t> in </a:t>
            </a:r>
            <a:r>
              <a:rPr lang="fr-FR" b="0" u="none" baseline="0" dirty="0" err="1" smtClean="0"/>
              <a:t>andere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Gebiete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transportiert</a:t>
            </a:r>
            <a:r>
              <a:rPr lang="fr-FR" b="0" u="none" baseline="0" dirty="0" smtClean="0"/>
              <a:t>.</a:t>
            </a:r>
            <a:endParaRPr lang="fr-FR" b="0" u="non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33B2B8-BFD9-4FED-9F2C-4DFA542E1B3A}" type="slidenum">
              <a:rPr lang="de-CH"/>
              <a:pPr/>
              <a:t>5</a:t>
            </a:fld>
            <a:endParaRPr lang="de-CH"/>
          </a:p>
        </p:txBody>
      </p:sp>
      <p:sp>
        <p:nvSpPr>
          <p:cNvPr id="583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6763" y="742950"/>
            <a:ext cx="5280025" cy="3733800"/>
          </a:xfrm>
          <a:ln/>
        </p:spPr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833" y="4722371"/>
            <a:ext cx="4996298" cy="4476717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fr-FR" b="0" u="none" dirty="0" smtClean="0"/>
              <a:t>Die </a:t>
            </a:r>
            <a:r>
              <a:rPr lang="fr-FR" b="0" u="none" dirty="0" err="1" smtClean="0"/>
              <a:t>Entstehung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von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Niederschlag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ist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abhängig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von</a:t>
            </a:r>
            <a:r>
              <a:rPr lang="fr-FR" b="0" u="none" baseline="0" dirty="0" smtClean="0"/>
              <a:t> der </a:t>
            </a:r>
            <a:r>
              <a:rPr lang="fr-FR" b="0" u="none" baseline="0" dirty="0" err="1" smtClean="0"/>
              <a:t>Luftfeuchtigkeit</a:t>
            </a:r>
            <a:r>
              <a:rPr lang="fr-FR" b="0" u="none" baseline="0" dirty="0" smtClean="0"/>
              <a:t>, der </a:t>
            </a:r>
            <a:r>
              <a:rPr lang="fr-FR" b="0" u="none" baseline="0" dirty="0" err="1" smtClean="0"/>
              <a:t>Temperatur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und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dem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Druck</a:t>
            </a:r>
            <a:r>
              <a:rPr lang="fr-FR" b="0" u="none" baseline="0" dirty="0" smtClean="0"/>
              <a:t>. </a:t>
            </a:r>
            <a:r>
              <a:rPr lang="fr-FR" b="0" u="none" baseline="0" dirty="0" err="1" smtClean="0"/>
              <a:t>Warme</a:t>
            </a:r>
            <a:r>
              <a:rPr lang="fr-FR" b="0" u="none" baseline="0" dirty="0" smtClean="0"/>
              <a:t> Luft </a:t>
            </a:r>
            <a:r>
              <a:rPr lang="fr-FR" b="0" u="none" baseline="0" dirty="0" err="1" smtClean="0"/>
              <a:t>kann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mehr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Wasserdampf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aufnehmen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als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kalte</a:t>
            </a:r>
            <a:r>
              <a:rPr lang="fr-FR" b="0" u="none" baseline="0" dirty="0" smtClean="0"/>
              <a:t> Luft. </a:t>
            </a:r>
            <a:r>
              <a:rPr lang="fr-FR" b="0" u="none" baseline="0" dirty="0" err="1" smtClean="0"/>
              <a:t>Wird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feuchte</a:t>
            </a:r>
            <a:r>
              <a:rPr lang="fr-FR" b="0" u="none" baseline="0" dirty="0" smtClean="0"/>
              <a:t> Luft </a:t>
            </a:r>
            <a:r>
              <a:rPr lang="fr-FR" b="0" u="none" baseline="0" dirty="0" err="1" smtClean="0"/>
              <a:t>abgekühlt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oder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dehnt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sie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sich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aus</a:t>
            </a:r>
            <a:r>
              <a:rPr lang="fr-FR" b="0" u="none" baseline="0" dirty="0" smtClean="0"/>
              <a:t>, </a:t>
            </a:r>
            <a:r>
              <a:rPr lang="fr-FR" b="0" u="none" baseline="0" dirty="0" err="1" smtClean="0"/>
              <a:t>kann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sie</a:t>
            </a:r>
            <a:r>
              <a:rPr lang="fr-FR" b="0" u="none" baseline="0" dirty="0" smtClean="0"/>
              <a:t> die </a:t>
            </a:r>
            <a:r>
              <a:rPr lang="fr-FR" b="0" u="none" baseline="0" dirty="0" err="1" smtClean="0"/>
              <a:t>Feuchtigkeit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nicht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mehr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behalten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und</a:t>
            </a:r>
            <a:r>
              <a:rPr lang="fr-FR" b="0" u="none" baseline="0" dirty="0" smtClean="0"/>
              <a:t> es </a:t>
            </a:r>
            <a:r>
              <a:rPr lang="fr-FR" b="0" u="none" baseline="0" dirty="0" err="1" smtClean="0"/>
              <a:t>bilden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sich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kleinere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oder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grössere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Wassertröpfchen</a:t>
            </a:r>
            <a:r>
              <a:rPr lang="fr-FR" b="0" u="none" baseline="0" dirty="0" smtClean="0"/>
              <a:t>.</a:t>
            </a:r>
            <a:endParaRPr lang="fr-FR" b="0" u="non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33B2B8-BFD9-4FED-9F2C-4DFA542E1B3A}" type="slidenum">
              <a:rPr lang="de-CH"/>
              <a:pPr/>
              <a:t>6</a:t>
            </a:fld>
            <a:endParaRPr lang="de-CH"/>
          </a:p>
        </p:txBody>
      </p:sp>
      <p:sp>
        <p:nvSpPr>
          <p:cNvPr id="583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6763" y="742950"/>
            <a:ext cx="5280025" cy="3733800"/>
          </a:xfrm>
          <a:ln/>
        </p:spPr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833" y="4722371"/>
            <a:ext cx="4996298" cy="4476717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fr-FR" b="0" u="none" dirty="0" err="1" smtClean="0"/>
              <a:t>Wasser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im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Allgemeinen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und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Eis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im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Speziellen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sind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wichtige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Klimastabilisatoren</a:t>
            </a:r>
            <a:r>
              <a:rPr lang="fr-FR" b="0" u="none" baseline="0" dirty="0" smtClean="0"/>
              <a:t>. (</a:t>
            </a:r>
            <a:r>
              <a:rPr lang="fr-FR" b="0" u="none" baseline="0" dirty="0" err="1" smtClean="0"/>
              <a:t>Das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Schmelzen</a:t>
            </a:r>
            <a:r>
              <a:rPr lang="fr-FR" b="0" u="none" baseline="0" dirty="0" smtClean="0"/>
              <a:t> von </a:t>
            </a:r>
            <a:r>
              <a:rPr lang="fr-FR" b="0" u="none" baseline="0" dirty="0" err="1" smtClean="0"/>
              <a:t>Eis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und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das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Verdunsten</a:t>
            </a:r>
            <a:r>
              <a:rPr lang="fr-FR" b="0" u="none" baseline="0" dirty="0" smtClean="0"/>
              <a:t> von </a:t>
            </a:r>
            <a:r>
              <a:rPr lang="fr-FR" b="0" u="none" baseline="0" dirty="0" err="1" smtClean="0"/>
              <a:t>Wasser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brauchen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sehr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viel</a:t>
            </a:r>
            <a:r>
              <a:rPr lang="fr-FR" b="0" u="none" baseline="0" dirty="0" smtClean="0"/>
              <a:t> Energie, </a:t>
            </a:r>
            <a:r>
              <a:rPr lang="fr-FR" b="0" u="none" baseline="0" dirty="0" err="1" smtClean="0"/>
              <a:t>sodass</a:t>
            </a:r>
            <a:r>
              <a:rPr lang="fr-FR" b="0" u="none" baseline="0" dirty="0" smtClean="0"/>
              <a:t> </a:t>
            </a:r>
            <a:r>
              <a:rPr lang="fr-FR" b="0" u="none" baseline="0" dirty="0" smtClean="0"/>
              <a:t>die </a:t>
            </a:r>
            <a:r>
              <a:rPr lang="fr-FR" b="0" u="none" baseline="0" dirty="0" err="1" smtClean="0"/>
              <a:t>Luftemperatur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wesentlich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weniger</a:t>
            </a:r>
            <a:r>
              <a:rPr lang="fr-FR" b="0" u="none" baseline="0" dirty="0" smtClean="0"/>
              <a:t>  </a:t>
            </a:r>
            <a:r>
              <a:rPr lang="fr-FR" b="0" u="none" baseline="0" dirty="0" err="1" smtClean="0"/>
              <a:t>schwankt</a:t>
            </a:r>
            <a:r>
              <a:rPr lang="fr-FR" b="0" u="none" baseline="0" dirty="0" smtClean="0"/>
              <a:t>.) </a:t>
            </a:r>
            <a:r>
              <a:rPr lang="fr-FR" b="0" u="none" baseline="0" dirty="0" smtClean="0"/>
              <a:t>Die </a:t>
            </a:r>
            <a:r>
              <a:rPr lang="fr-FR" b="0" u="none" baseline="0" dirty="0" err="1" smtClean="0"/>
              <a:t>Eis</a:t>
            </a:r>
            <a:r>
              <a:rPr lang="fr-FR" b="0" u="none" baseline="0" dirty="0" smtClean="0"/>
              <a:t>- </a:t>
            </a:r>
            <a:r>
              <a:rPr lang="fr-FR" b="0" u="none" baseline="0" dirty="0" err="1" smtClean="0"/>
              <a:t>und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Schneezonen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auf</a:t>
            </a:r>
            <a:r>
              <a:rPr lang="fr-FR" b="0" u="none" baseline="0" dirty="0" smtClean="0"/>
              <a:t> der </a:t>
            </a:r>
            <a:r>
              <a:rPr lang="fr-FR" b="0" u="none" baseline="0" dirty="0" err="1" smtClean="0"/>
              <a:t>Erde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haben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einen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so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grossen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Einfluss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darauf</a:t>
            </a:r>
            <a:r>
              <a:rPr lang="fr-FR" b="0" u="none" baseline="0" dirty="0" smtClean="0"/>
              <a:t>, </a:t>
            </a:r>
            <a:r>
              <a:rPr lang="fr-FR" b="0" u="none" baseline="0" dirty="0" err="1" smtClean="0"/>
              <a:t>dass</a:t>
            </a:r>
            <a:r>
              <a:rPr lang="fr-FR" b="0" u="none" baseline="0" dirty="0" smtClean="0"/>
              <a:t> die </a:t>
            </a:r>
            <a:r>
              <a:rPr lang="fr-FR" b="0" u="none" baseline="0" dirty="0" err="1" smtClean="0"/>
              <a:t>Temperaturschwankungen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weniger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stark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ausfallen</a:t>
            </a:r>
            <a:r>
              <a:rPr lang="fr-FR" b="0" u="none" baseline="0" dirty="0" smtClean="0"/>
              <a:t>.</a:t>
            </a:r>
            <a:endParaRPr lang="fr-FR" b="0" u="none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33B2B8-BFD9-4FED-9F2C-4DFA542E1B3A}" type="slidenum">
              <a:rPr lang="de-CH"/>
              <a:pPr/>
              <a:t>7</a:t>
            </a:fld>
            <a:endParaRPr lang="de-CH"/>
          </a:p>
        </p:txBody>
      </p:sp>
      <p:sp>
        <p:nvSpPr>
          <p:cNvPr id="583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6763" y="742950"/>
            <a:ext cx="5280025" cy="3733800"/>
          </a:xfrm>
          <a:ln/>
        </p:spPr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833" y="4722371"/>
            <a:ext cx="4996298" cy="4476717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50000"/>
              </a:spcBef>
            </a:pPr>
            <a:endParaRPr lang="fr-FR" b="1" u="sng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33B2B8-BFD9-4FED-9F2C-4DFA542E1B3A}" type="slidenum">
              <a:rPr lang="de-CH"/>
              <a:pPr/>
              <a:t>8</a:t>
            </a:fld>
            <a:endParaRPr lang="de-CH"/>
          </a:p>
        </p:txBody>
      </p:sp>
      <p:sp>
        <p:nvSpPr>
          <p:cNvPr id="583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6763" y="742950"/>
            <a:ext cx="5280025" cy="3733800"/>
          </a:xfrm>
          <a:ln/>
        </p:spPr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833" y="4722371"/>
            <a:ext cx="4996298" cy="4476717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fr-FR" b="0" u="none" dirty="0" smtClean="0"/>
              <a:t>Die </a:t>
            </a:r>
            <a:r>
              <a:rPr lang="fr-FR" b="0" u="none" dirty="0" err="1" smtClean="0"/>
              <a:t>Geschwindigkeit</a:t>
            </a:r>
            <a:r>
              <a:rPr lang="fr-FR" b="0" u="none" dirty="0" smtClean="0"/>
              <a:t> des </a:t>
            </a:r>
            <a:r>
              <a:rPr lang="fr-FR" b="0" u="none" dirty="0" err="1" smtClean="0"/>
              <a:t>Grundwassers</a:t>
            </a:r>
            <a:r>
              <a:rPr lang="fr-FR" b="0" u="none" dirty="0" smtClean="0"/>
              <a:t> </a:t>
            </a:r>
            <a:r>
              <a:rPr lang="fr-FR" b="0" u="none" dirty="0" err="1" smtClean="0"/>
              <a:t>kann</a:t>
            </a:r>
            <a:r>
              <a:rPr lang="fr-FR" b="0" u="none" dirty="0" smtClean="0"/>
              <a:t> </a:t>
            </a:r>
            <a:r>
              <a:rPr lang="fr-FR" b="0" u="none" dirty="0" err="1" smtClean="0"/>
              <a:t>ziemlich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stark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varieren</a:t>
            </a:r>
            <a:r>
              <a:rPr lang="fr-FR" b="0" u="none" baseline="0" dirty="0" smtClean="0"/>
              <a:t>. Sind die </a:t>
            </a:r>
            <a:r>
              <a:rPr lang="fr-FR" b="0" u="none" baseline="0" dirty="0" err="1" smtClean="0"/>
              <a:t>Hohlräume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im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Untergrund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sehr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klein</a:t>
            </a:r>
            <a:r>
              <a:rPr lang="fr-FR" b="0" u="none" baseline="0" dirty="0" smtClean="0"/>
              <a:t>, </a:t>
            </a:r>
            <a:r>
              <a:rPr lang="fr-FR" b="0" u="none" baseline="0" dirty="0" err="1" smtClean="0"/>
              <a:t>legt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das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Grundwasser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nur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wenige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Zentimeter</a:t>
            </a:r>
            <a:r>
              <a:rPr lang="fr-FR" b="0" u="none" baseline="0" dirty="0" smtClean="0"/>
              <a:t> pro Tag </a:t>
            </a:r>
            <a:r>
              <a:rPr lang="fr-FR" b="0" u="none" baseline="0" dirty="0" err="1" smtClean="0"/>
              <a:t>zurück</a:t>
            </a:r>
            <a:r>
              <a:rPr lang="fr-FR" b="0" u="none" baseline="0" dirty="0" smtClean="0"/>
              <a:t>. </a:t>
            </a:r>
            <a:r>
              <a:rPr lang="fr-FR" b="0" u="none" baseline="0" dirty="0" err="1" smtClean="0"/>
              <a:t>Normalerweise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beträgt</a:t>
            </a:r>
            <a:r>
              <a:rPr lang="fr-FR" b="0" u="none" baseline="0" dirty="0" smtClean="0"/>
              <a:t> die </a:t>
            </a:r>
            <a:r>
              <a:rPr lang="fr-FR" b="0" u="none" baseline="0" dirty="0" err="1" smtClean="0"/>
              <a:t>Distanz</a:t>
            </a:r>
            <a:r>
              <a:rPr lang="fr-FR" b="0" u="none" baseline="0" dirty="0" smtClean="0"/>
              <a:t>, welche </a:t>
            </a:r>
            <a:r>
              <a:rPr lang="fr-FR" b="0" u="none" baseline="0" dirty="0" err="1" smtClean="0"/>
              <a:t>das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Grundwasser</a:t>
            </a:r>
            <a:r>
              <a:rPr lang="fr-FR" b="0" u="none" baseline="0" dirty="0" smtClean="0"/>
              <a:t> in der Schweiz </a:t>
            </a:r>
            <a:r>
              <a:rPr lang="fr-FR" b="0" u="none" baseline="0" dirty="0" err="1" smtClean="0"/>
              <a:t>zurücklegt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mehrere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Meter</a:t>
            </a:r>
            <a:r>
              <a:rPr lang="fr-FR" b="0" u="none" baseline="0" dirty="0" smtClean="0"/>
              <a:t>. Sind die </a:t>
            </a:r>
            <a:r>
              <a:rPr lang="fr-FR" b="0" u="none" baseline="0" dirty="0" err="1" smtClean="0"/>
              <a:t>unterirdischen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Hohlräume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sehr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gross</a:t>
            </a:r>
            <a:r>
              <a:rPr lang="fr-FR" b="0" u="none" baseline="0" dirty="0" smtClean="0"/>
              <a:t>, </a:t>
            </a:r>
            <a:r>
              <a:rPr lang="fr-FR" b="0" u="none" baseline="0" dirty="0" err="1" smtClean="0"/>
              <a:t>kann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das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Grundwasser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um</a:t>
            </a:r>
            <a:r>
              <a:rPr lang="fr-FR" b="0" u="none" baseline="0" dirty="0" smtClean="0"/>
              <a:t> die </a:t>
            </a:r>
            <a:r>
              <a:rPr lang="fr-FR" b="0" u="none" baseline="0" smtClean="0"/>
              <a:t>100 </a:t>
            </a:r>
            <a:r>
              <a:rPr lang="fr-FR" b="0" u="none" baseline="0" smtClean="0"/>
              <a:t>Meter</a:t>
            </a:r>
            <a:r>
              <a:rPr lang="fr-FR" b="0" u="none" baseline="0" dirty="0" smtClean="0"/>
              <a:t> </a:t>
            </a:r>
            <a:r>
              <a:rPr lang="fr-FR" b="0" u="none" baseline="0" dirty="0" smtClean="0"/>
              <a:t>pro Tag </a:t>
            </a:r>
            <a:r>
              <a:rPr lang="fr-FR" b="0" u="none" baseline="0" dirty="0" err="1" smtClean="0"/>
              <a:t>zurücklegen</a:t>
            </a:r>
            <a:r>
              <a:rPr lang="fr-FR" b="0" u="none" baseline="0" dirty="0" smtClean="0"/>
              <a:t>. </a:t>
            </a:r>
            <a:r>
              <a:rPr lang="de-CH" b="0" u="none" baseline="0" noProof="0" dirty="0" smtClean="0"/>
              <a:t>Das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ist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für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Grundwasser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ausserordentlich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schnell</a:t>
            </a:r>
            <a:r>
              <a:rPr lang="fr-FR" b="0" u="none" baseline="0" dirty="0" smtClean="0"/>
              <a:t>, </a:t>
            </a:r>
            <a:r>
              <a:rPr lang="fr-FR" b="0" u="none" baseline="0" dirty="0" err="1" smtClean="0"/>
              <a:t>verglichen</a:t>
            </a:r>
            <a:r>
              <a:rPr lang="fr-FR" b="0" u="none" baseline="0" dirty="0" smtClean="0"/>
              <a:t> mit </a:t>
            </a:r>
            <a:r>
              <a:rPr lang="fr-FR" b="0" u="none" baseline="0" dirty="0" err="1" smtClean="0"/>
              <a:t>einem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oberirdischen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Fliessgewässer</a:t>
            </a:r>
            <a:r>
              <a:rPr lang="fr-FR" b="0" u="none" baseline="0" dirty="0" smtClean="0"/>
              <a:t> aber </a:t>
            </a:r>
            <a:r>
              <a:rPr lang="fr-FR" b="0" u="none" baseline="0" dirty="0" err="1" smtClean="0"/>
              <a:t>immer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noch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sehr</a:t>
            </a:r>
            <a:r>
              <a:rPr lang="fr-FR" b="0" u="none" baseline="0" dirty="0" smtClean="0"/>
              <a:t> </a:t>
            </a:r>
            <a:r>
              <a:rPr lang="fr-FR" b="0" u="none" baseline="0" dirty="0" err="1" smtClean="0"/>
              <a:t>langsam</a:t>
            </a:r>
            <a:r>
              <a:rPr lang="fr-FR" b="0" u="none" baseline="0" dirty="0" smtClean="0"/>
              <a:t>.</a:t>
            </a:r>
            <a:endParaRPr lang="fr-FR" b="0" u="non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90025" cy="162083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03375" y="4284663"/>
            <a:ext cx="7486650" cy="19319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68562451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4988" y="1763713"/>
            <a:ext cx="9623425" cy="49911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5981744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431512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4988" y="1763713"/>
            <a:ext cx="4735512" cy="4991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5422900" y="1763713"/>
            <a:ext cx="4735513" cy="24193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5422900" y="4335463"/>
            <a:ext cx="4735513" cy="24193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1028478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4988" y="1763713"/>
            <a:ext cx="9623425" cy="4991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2667247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2101408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4988" y="1763713"/>
            <a:ext cx="4735512" cy="49911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22900" y="1763713"/>
            <a:ext cx="4735513" cy="49911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9107134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3711061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6524682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578213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332225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03876088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Rectangle 21"/>
          <p:cNvSpPr>
            <a:spLocks noChangeArrowheads="1"/>
          </p:cNvSpPr>
          <p:nvPr userDrawn="1"/>
        </p:nvSpPr>
        <p:spPr bwMode="auto">
          <a:xfrm>
            <a:off x="9883775" y="6840538"/>
            <a:ext cx="71438" cy="72072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/>
          <a:lstStyle/>
          <a:p>
            <a:endParaRPr lang="de-CH"/>
          </a:p>
        </p:txBody>
      </p:sp>
      <p:sp>
        <p:nvSpPr>
          <p:cNvPr id="1048" name="Text Box 24"/>
          <p:cNvSpPr txBox="1">
            <a:spLocks noChangeArrowheads="1"/>
          </p:cNvSpPr>
          <p:nvPr userDrawn="1"/>
        </p:nvSpPr>
        <p:spPr bwMode="auto">
          <a:xfrm>
            <a:off x="10025063" y="6781800"/>
            <a:ext cx="431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429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defTabSz="10429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defTabSz="10429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defTabSz="10429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defTabSz="10429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fld id="{7F08506D-317C-479B-9039-88CCCAD4BA47}" type="slidenum">
              <a:rPr lang="de-DE" sz="1600" b="1">
                <a:solidFill>
                  <a:srgbClr val="244061"/>
                </a:solidFill>
                <a:latin typeface="Calibri" pitchFamily="34" charset="0"/>
              </a:rPr>
              <a:pPr>
                <a:buFontTx/>
                <a:buNone/>
              </a:pPr>
              <a:t>‹Nr.›</a:t>
            </a:fld>
            <a:endParaRPr lang="de-CH" sz="1600" dirty="0">
              <a:solidFill>
                <a:srgbClr val="244061"/>
              </a:solidFill>
              <a:latin typeface="Calibri" pitchFamily="34" charset="0"/>
            </a:endParaRPr>
          </a:p>
        </p:txBody>
      </p:sp>
      <p:sp>
        <p:nvSpPr>
          <p:cNvPr id="3" name="Textfeld 2"/>
          <p:cNvSpPr txBox="1"/>
          <p:nvPr userDrawn="1"/>
        </p:nvSpPr>
        <p:spPr>
          <a:xfrm>
            <a:off x="306140" y="180231"/>
            <a:ext cx="88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None/>
            </a:pPr>
            <a:r>
              <a:rPr lang="de-CH" b="1" dirty="0" smtClean="0">
                <a:solidFill>
                  <a:srgbClr val="244061"/>
                </a:solidFill>
              </a:rPr>
              <a:t>MINT</a:t>
            </a:r>
            <a:endParaRPr lang="de-CH" b="1" dirty="0">
              <a:solidFill>
                <a:srgbClr val="24406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iming>
    <p:tnLst>
      <p:par>
        <p:cTn id="1" dur="indefinite" restart="never" nodeType="tmRoot"/>
      </p:par>
    </p:tnLst>
  </p:timing>
  <p:txStyles>
    <p:titleStyle>
      <a:lvl1pPr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algn="l" defTabSz="1042988" rtl="0" fontAlgn="base">
        <a:lnSpc>
          <a:spcPct val="115000"/>
        </a:lnSpc>
        <a:spcBef>
          <a:spcPct val="10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352425" indent="-171450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712788" indent="-169863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3pPr>
      <a:lvl4pPr marL="1073150" indent="-180975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1431925" indent="-179388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5pPr>
      <a:lvl6pPr marL="1889125" indent="-179388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6pPr>
      <a:lvl7pPr marL="2346325" indent="-179388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7pPr>
      <a:lvl8pPr marL="2803525" indent="-179388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8pPr>
      <a:lvl9pPr marL="3260725" indent="-179388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8" name="Rectangle 10"/>
          <p:cNvSpPr>
            <a:spLocks noChangeArrowheads="1"/>
          </p:cNvSpPr>
          <p:nvPr/>
        </p:nvSpPr>
        <p:spPr bwMode="auto">
          <a:xfrm>
            <a:off x="1385888" y="3779838"/>
            <a:ext cx="798830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1042988" eaLnBrk="1" hangingPunct="1">
              <a:spcBef>
                <a:spcPct val="0"/>
              </a:spcBef>
              <a:buFontTx/>
              <a:buNone/>
            </a:pPr>
            <a:r>
              <a:rPr lang="de-CH" sz="4000" b="1" dirty="0" smtClean="0">
                <a:solidFill>
                  <a:schemeClr val="tx2"/>
                </a:solidFill>
              </a:rPr>
              <a:t>Wasserkreislauf</a:t>
            </a:r>
            <a:r>
              <a:rPr lang="de-CH" sz="4000" b="1" dirty="0">
                <a:solidFill>
                  <a:schemeClr val="tx2"/>
                </a:solidFill>
              </a:rPr>
              <a:t/>
            </a:r>
            <a:br>
              <a:rPr lang="de-CH" sz="4000" b="1" dirty="0">
                <a:solidFill>
                  <a:schemeClr val="tx2"/>
                </a:solidFill>
              </a:rPr>
            </a:br>
            <a:endParaRPr lang="de-CH" sz="2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auto">
          <a:xfrm>
            <a:off x="4986660" y="4860751"/>
            <a:ext cx="504056" cy="36004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82659" name="Rectangle 3"/>
          <p:cNvSpPr>
            <a:spLocks noChangeArrowheads="1"/>
          </p:cNvSpPr>
          <p:nvPr/>
        </p:nvSpPr>
        <p:spPr bwMode="auto">
          <a:xfrm>
            <a:off x="1458913" y="2339975"/>
            <a:ext cx="7848227" cy="3456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357188" indent="-357188" defTabSz="1042988">
              <a:buFontTx/>
              <a:buNone/>
              <a:tabLst>
                <a:tab pos="5019675" algn="l"/>
              </a:tabLst>
            </a:pPr>
            <a:endParaRPr lang="de-CH" dirty="0"/>
          </a:p>
          <a:p>
            <a:pPr marL="357188" indent="-357188" defTabSz="1042988">
              <a:buFontTx/>
              <a:buNone/>
              <a:tabLst>
                <a:tab pos="5019675" algn="l"/>
              </a:tabLst>
            </a:pPr>
            <a:endParaRPr lang="de-CH" sz="2000" dirty="0">
              <a:latin typeface="Arial" charset="0"/>
            </a:endParaRPr>
          </a:p>
        </p:txBody>
      </p:sp>
      <p:pic>
        <p:nvPicPr>
          <p:cNvPr id="2" name="Bild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244" y="756295"/>
            <a:ext cx="8321780" cy="5760000"/>
          </a:xfrm>
          <a:prstGeom prst="rect">
            <a:avLst/>
          </a:prstGeom>
        </p:spPr>
      </p:pic>
      <p:cxnSp>
        <p:nvCxnSpPr>
          <p:cNvPr id="8" name="Gerade Verbindung mit Pfeil 7"/>
          <p:cNvCxnSpPr/>
          <p:nvPr/>
        </p:nvCxnSpPr>
        <p:spPr bwMode="auto">
          <a:xfrm>
            <a:off x="10171236" y="4860751"/>
            <a:ext cx="914400" cy="914400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Rechteck 4"/>
          <p:cNvSpPr/>
          <p:nvPr/>
        </p:nvSpPr>
        <p:spPr bwMode="auto">
          <a:xfrm>
            <a:off x="3474492" y="5292799"/>
            <a:ext cx="1512168" cy="21602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4986660" y="4860751"/>
            <a:ext cx="576064" cy="43204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Rechteck 3"/>
          <p:cNvSpPr/>
          <p:nvPr/>
        </p:nvSpPr>
        <p:spPr bwMode="auto">
          <a:xfrm>
            <a:off x="1674292" y="4284687"/>
            <a:ext cx="1224136" cy="21602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Rechteck 6"/>
          <p:cNvSpPr/>
          <p:nvPr/>
        </p:nvSpPr>
        <p:spPr bwMode="auto">
          <a:xfrm>
            <a:off x="1818308" y="3492599"/>
            <a:ext cx="792088" cy="43204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Rechteck 8"/>
          <p:cNvSpPr/>
          <p:nvPr/>
        </p:nvSpPr>
        <p:spPr bwMode="auto">
          <a:xfrm>
            <a:off x="2106340" y="2916535"/>
            <a:ext cx="1152128" cy="2880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Rechteck 9"/>
          <p:cNvSpPr/>
          <p:nvPr/>
        </p:nvSpPr>
        <p:spPr bwMode="auto">
          <a:xfrm>
            <a:off x="7506940" y="3348583"/>
            <a:ext cx="1152128" cy="21602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Rechteck 10"/>
          <p:cNvSpPr/>
          <p:nvPr/>
        </p:nvSpPr>
        <p:spPr bwMode="auto">
          <a:xfrm>
            <a:off x="4986660" y="1620391"/>
            <a:ext cx="1296144" cy="50405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Rechteck 11"/>
          <p:cNvSpPr/>
          <p:nvPr/>
        </p:nvSpPr>
        <p:spPr bwMode="auto">
          <a:xfrm>
            <a:off x="3330476" y="2916535"/>
            <a:ext cx="864096" cy="43204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" name="Rechteck 12"/>
          <p:cNvSpPr/>
          <p:nvPr/>
        </p:nvSpPr>
        <p:spPr bwMode="auto">
          <a:xfrm>
            <a:off x="4410596" y="2916535"/>
            <a:ext cx="792088" cy="43204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" name="Rechteck 13"/>
          <p:cNvSpPr/>
          <p:nvPr/>
        </p:nvSpPr>
        <p:spPr bwMode="auto">
          <a:xfrm>
            <a:off x="6282804" y="2916535"/>
            <a:ext cx="936104" cy="43204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09576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auto">
          <a:xfrm>
            <a:off x="4986660" y="4860751"/>
            <a:ext cx="504056" cy="36004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82659" name="Rectangle 3"/>
          <p:cNvSpPr>
            <a:spLocks noChangeArrowheads="1"/>
          </p:cNvSpPr>
          <p:nvPr/>
        </p:nvSpPr>
        <p:spPr bwMode="auto">
          <a:xfrm>
            <a:off x="1458913" y="2339975"/>
            <a:ext cx="7848227" cy="3456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357188" indent="-357188" defTabSz="1042988">
              <a:buFontTx/>
              <a:buNone/>
              <a:tabLst>
                <a:tab pos="5019675" algn="l"/>
              </a:tabLst>
            </a:pPr>
            <a:endParaRPr lang="de-CH" dirty="0"/>
          </a:p>
          <a:p>
            <a:pPr marL="357188" indent="-357188" defTabSz="1042988">
              <a:buFontTx/>
              <a:buNone/>
              <a:tabLst>
                <a:tab pos="5019675" algn="l"/>
              </a:tabLst>
            </a:pPr>
            <a:endParaRPr lang="de-CH" sz="2000" dirty="0">
              <a:latin typeface="Arial" charset="0"/>
            </a:endParaRPr>
          </a:p>
        </p:txBody>
      </p:sp>
      <p:pic>
        <p:nvPicPr>
          <p:cNvPr id="2" name="Bild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244" y="756295"/>
            <a:ext cx="8321780" cy="5760000"/>
          </a:xfrm>
          <a:prstGeom prst="rect">
            <a:avLst/>
          </a:prstGeom>
        </p:spPr>
      </p:pic>
      <p:cxnSp>
        <p:nvCxnSpPr>
          <p:cNvPr id="8" name="Gerade Verbindung mit Pfeil 7"/>
          <p:cNvCxnSpPr/>
          <p:nvPr/>
        </p:nvCxnSpPr>
        <p:spPr bwMode="auto">
          <a:xfrm>
            <a:off x="10171236" y="4860751"/>
            <a:ext cx="914400" cy="914400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Rechteck 4"/>
          <p:cNvSpPr/>
          <p:nvPr/>
        </p:nvSpPr>
        <p:spPr bwMode="auto">
          <a:xfrm>
            <a:off x="3474492" y="5292799"/>
            <a:ext cx="1512168" cy="21602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4986660" y="4860751"/>
            <a:ext cx="576064" cy="43204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Rechteck 3"/>
          <p:cNvSpPr/>
          <p:nvPr/>
        </p:nvSpPr>
        <p:spPr bwMode="auto">
          <a:xfrm>
            <a:off x="1674292" y="4284687"/>
            <a:ext cx="1224136" cy="21602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Rechteck 6"/>
          <p:cNvSpPr/>
          <p:nvPr/>
        </p:nvSpPr>
        <p:spPr bwMode="auto">
          <a:xfrm>
            <a:off x="1818308" y="3492599"/>
            <a:ext cx="792088" cy="43204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Rechteck 8"/>
          <p:cNvSpPr/>
          <p:nvPr/>
        </p:nvSpPr>
        <p:spPr bwMode="auto">
          <a:xfrm>
            <a:off x="2106340" y="2916535"/>
            <a:ext cx="1152128" cy="2880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Rechteck 9"/>
          <p:cNvSpPr/>
          <p:nvPr/>
        </p:nvSpPr>
        <p:spPr bwMode="auto">
          <a:xfrm>
            <a:off x="7506940" y="3348583"/>
            <a:ext cx="1152128" cy="21602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Rechteck 10"/>
          <p:cNvSpPr/>
          <p:nvPr/>
        </p:nvSpPr>
        <p:spPr bwMode="auto">
          <a:xfrm>
            <a:off x="4986660" y="1620391"/>
            <a:ext cx="1296144" cy="50405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12605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auto">
          <a:xfrm>
            <a:off x="4986660" y="4860751"/>
            <a:ext cx="504056" cy="36004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82659" name="Rectangle 3"/>
          <p:cNvSpPr>
            <a:spLocks noChangeArrowheads="1"/>
          </p:cNvSpPr>
          <p:nvPr/>
        </p:nvSpPr>
        <p:spPr bwMode="auto">
          <a:xfrm>
            <a:off x="1458913" y="2339975"/>
            <a:ext cx="7848227" cy="3456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357188" indent="-357188" defTabSz="1042988">
              <a:buFontTx/>
              <a:buNone/>
              <a:tabLst>
                <a:tab pos="5019675" algn="l"/>
              </a:tabLst>
            </a:pPr>
            <a:endParaRPr lang="de-CH" dirty="0"/>
          </a:p>
          <a:p>
            <a:pPr marL="357188" indent="-357188" defTabSz="1042988">
              <a:buFontTx/>
              <a:buNone/>
              <a:tabLst>
                <a:tab pos="5019675" algn="l"/>
              </a:tabLst>
            </a:pPr>
            <a:endParaRPr lang="de-CH" sz="2000" dirty="0">
              <a:latin typeface="Arial" charset="0"/>
            </a:endParaRPr>
          </a:p>
        </p:txBody>
      </p:sp>
      <p:pic>
        <p:nvPicPr>
          <p:cNvPr id="2" name="Bild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244" y="756295"/>
            <a:ext cx="8321780" cy="5760000"/>
          </a:xfrm>
          <a:prstGeom prst="rect">
            <a:avLst/>
          </a:prstGeom>
        </p:spPr>
      </p:pic>
      <p:cxnSp>
        <p:nvCxnSpPr>
          <p:cNvPr id="8" name="Gerade Verbindung mit Pfeil 7"/>
          <p:cNvCxnSpPr/>
          <p:nvPr/>
        </p:nvCxnSpPr>
        <p:spPr bwMode="auto">
          <a:xfrm>
            <a:off x="10171236" y="4860751"/>
            <a:ext cx="914400" cy="914400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Rechteck 4"/>
          <p:cNvSpPr/>
          <p:nvPr/>
        </p:nvSpPr>
        <p:spPr bwMode="auto">
          <a:xfrm>
            <a:off x="3474492" y="5292799"/>
            <a:ext cx="1512168" cy="21602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4986660" y="4860751"/>
            <a:ext cx="576064" cy="43204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Rechteck 3"/>
          <p:cNvSpPr/>
          <p:nvPr/>
        </p:nvSpPr>
        <p:spPr bwMode="auto">
          <a:xfrm>
            <a:off x="1674292" y="4284687"/>
            <a:ext cx="1224136" cy="21602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Rechteck 6"/>
          <p:cNvSpPr/>
          <p:nvPr/>
        </p:nvSpPr>
        <p:spPr bwMode="auto">
          <a:xfrm>
            <a:off x="1818308" y="3492599"/>
            <a:ext cx="792088" cy="43204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Rechteck 8"/>
          <p:cNvSpPr/>
          <p:nvPr/>
        </p:nvSpPr>
        <p:spPr bwMode="auto">
          <a:xfrm>
            <a:off x="2106340" y="2916535"/>
            <a:ext cx="1152128" cy="2880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Rechteck 9"/>
          <p:cNvSpPr/>
          <p:nvPr/>
        </p:nvSpPr>
        <p:spPr bwMode="auto">
          <a:xfrm>
            <a:off x="7506940" y="3348583"/>
            <a:ext cx="1152128" cy="21602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104711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auto">
          <a:xfrm>
            <a:off x="4986660" y="4860751"/>
            <a:ext cx="504056" cy="36004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82659" name="Rectangle 3"/>
          <p:cNvSpPr>
            <a:spLocks noChangeArrowheads="1"/>
          </p:cNvSpPr>
          <p:nvPr/>
        </p:nvSpPr>
        <p:spPr bwMode="auto">
          <a:xfrm>
            <a:off x="1458913" y="2339975"/>
            <a:ext cx="7848227" cy="3456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357188" indent="-357188" defTabSz="1042988">
              <a:buFontTx/>
              <a:buNone/>
              <a:tabLst>
                <a:tab pos="5019675" algn="l"/>
              </a:tabLst>
            </a:pPr>
            <a:endParaRPr lang="de-CH" dirty="0"/>
          </a:p>
          <a:p>
            <a:pPr marL="357188" indent="-357188" defTabSz="1042988">
              <a:buFontTx/>
              <a:buNone/>
              <a:tabLst>
                <a:tab pos="5019675" algn="l"/>
              </a:tabLst>
            </a:pPr>
            <a:endParaRPr lang="de-CH" sz="2000" dirty="0">
              <a:latin typeface="Arial" charset="0"/>
            </a:endParaRPr>
          </a:p>
        </p:txBody>
      </p:sp>
      <p:pic>
        <p:nvPicPr>
          <p:cNvPr id="2" name="Bild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244" y="756295"/>
            <a:ext cx="8321780" cy="5760000"/>
          </a:xfrm>
          <a:prstGeom prst="rect">
            <a:avLst/>
          </a:prstGeom>
        </p:spPr>
      </p:pic>
      <p:cxnSp>
        <p:nvCxnSpPr>
          <p:cNvPr id="8" name="Gerade Verbindung mit Pfeil 7"/>
          <p:cNvCxnSpPr/>
          <p:nvPr/>
        </p:nvCxnSpPr>
        <p:spPr bwMode="auto">
          <a:xfrm>
            <a:off x="10171236" y="4860751"/>
            <a:ext cx="914400" cy="914400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Rechteck 4"/>
          <p:cNvSpPr/>
          <p:nvPr/>
        </p:nvSpPr>
        <p:spPr bwMode="auto">
          <a:xfrm>
            <a:off x="3474492" y="5292799"/>
            <a:ext cx="1512168" cy="21602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4986660" y="4860751"/>
            <a:ext cx="576064" cy="43204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Rechteck 3"/>
          <p:cNvSpPr/>
          <p:nvPr/>
        </p:nvSpPr>
        <p:spPr bwMode="auto">
          <a:xfrm>
            <a:off x="1674292" y="4284687"/>
            <a:ext cx="1224136" cy="21602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Rechteck 6"/>
          <p:cNvSpPr/>
          <p:nvPr/>
        </p:nvSpPr>
        <p:spPr bwMode="auto">
          <a:xfrm>
            <a:off x="1818308" y="3492599"/>
            <a:ext cx="792088" cy="43204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95237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auto">
          <a:xfrm>
            <a:off x="4986660" y="4860751"/>
            <a:ext cx="504056" cy="36004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82659" name="Rectangle 3"/>
          <p:cNvSpPr>
            <a:spLocks noChangeArrowheads="1"/>
          </p:cNvSpPr>
          <p:nvPr/>
        </p:nvSpPr>
        <p:spPr bwMode="auto">
          <a:xfrm>
            <a:off x="1458913" y="2339975"/>
            <a:ext cx="7848227" cy="3456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357188" indent="-357188" defTabSz="1042988">
              <a:buFontTx/>
              <a:buNone/>
              <a:tabLst>
                <a:tab pos="5019675" algn="l"/>
              </a:tabLst>
            </a:pPr>
            <a:endParaRPr lang="de-CH" dirty="0"/>
          </a:p>
          <a:p>
            <a:pPr marL="357188" indent="-357188" defTabSz="1042988">
              <a:buFontTx/>
              <a:buNone/>
              <a:tabLst>
                <a:tab pos="5019675" algn="l"/>
              </a:tabLst>
            </a:pPr>
            <a:endParaRPr lang="de-CH" sz="2000" dirty="0">
              <a:latin typeface="Arial" charset="0"/>
            </a:endParaRPr>
          </a:p>
        </p:txBody>
      </p:sp>
      <p:pic>
        <p:nvPicPr>
          <p:cNvPr id="2" name="Bild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244" y="756295"/>
            <a:ext cx="8321780" cy="5760000"/>
          </a:xfrm>
          <a:prstGeom prst="rect">
            <a:avLst/>
          </a:prstGeom>
        </p:spPr>
      </p:pic>
      <p:cxnSp>
        <p:nvCxnSpPr>
          <p:cNvPr id="8" name="Gerade Verbindung mit Pfeil 7"/>
          <p:cNvCxnSpPr/>
          <p:nvPr/>
        </p:nvCxnSpPr>
        <p:spPr bwMode="auto">
          <a:xfrm>
            <a:off x="10171236" y="4860751"/>
            <a:ext cx="914400" cy="914400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Rechteck 4"/>
          <p:cNvSpPr/>
          <p:nvPr/>
        </p:nvSpPr>
        <p:spPr bwMode="auto">
          <a:xfrm>
            <a:off x="3474492" y="5292799"/>
            <a:ext cx="1512168" cy="21602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4986660" y="4860751"/>
            <a:ext cx="576064" cy="43204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Rechteck 3"/>
          <p:cNvSpPr/>
          <p:nvPr/>
        </p:nvSpPr>
        <p:spPr bwMode="auto">
          <a:xfrm>
            <a:off x="1674292" y="4284687"/>
            <a:ext cx="1224136" cy="21602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84081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auto">
          <a:xfrm>
            <a:off x="4986660" y="4860751"/>
            <a:ext cx="504056" cy="36004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82659" name="Rectangle 3"/>
          <p:cNvSpPr>
            <a:spLocks noChangeArrowheads="1"/>
          </p:cNvSpPr>
          <p:nvPr/>
        </p:nvSpPr>
        <p:spPr bwMode="auto">
          <a:xfrm>
            <a:off x="1458913" y="2339975"/>
            <a:ext cx="7848227" cy="3456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357188" indent="-357188" defTabSz="1042988">
              <a:buFontTx/>
              <a:buNone/>
              <a:tabLst>
                <a:tab pos="5019675" algn="l"/>
              </a:tabLst>
            </a:pPr>
            <a:endParaRPr lang="de-CH" dirty="0"/>
          </a:p>
          <a:p>
            <a:pPr marL="357188" indent="-357188" defTabSz="1042988">
              <a:buFontTx/>
              <a:buNone/>
              <a:tabLst>
                <a:tab pos="5019675" algn="l"/>
              </a:tabLst>
            </a:pPr>
            <a:endParaRPr lang="de-CH" sz="2000" dirty="0">
              <a:latin typeface="Arial" charset="0"/>
            </a:endParaRPr>
          </a:p>
        </p:txBody>
      </p:sp>
      <p:pic>
        <p:nvPicPr>
          <p:cNvPr id="2" name="Bild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244" y="756295"/>
            <a:ext cx="8321780" cy="5760000"/>
          </a:xfrm>
          <a:prstGeom prst="rect">
            <a:avLst/>
          </a:prstGeom>
        </p:spPr>
      </p:pic>
      <p:cxnSp>
        <p:nvCxnSpPr>
          <p:cNvPr id="8" name="Gerade Verbindung mit Pfeil 7"/>
          <p:cNvCxnSpPr/>
          <p:nvPr/>
        </p:nvCxnSpPr>
        <p:spPr bwMode="auto">
          <a:xfrm>
            <a:off x="10171236" y="4860751"/>
            <a:ext cx="914400" cy="914400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Rechteck 4"/>
          <p:cNvSpPr/>
          <p:nvPr/>
        </p:nvSpPr>
        <p:spPr bwMode="auto">
          <a:xfrm>
            <a:off x="3474492" y="5292799"/>
            <a:ext cx="1512168" cy="21602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4986660" y="4860751"/>
            <a:ext cx="576064" cy="43204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12933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auto">
          <a:xfrm>
            <a:off x="4986660" y="4860751"/>
            <a:ext cx="504056" cy="36004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l" defTabSz="104298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5600" algn="l"/>
                <a:tab pos="3224213" algn="l"/>
              </a:tabLst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82659" name="Rectangle 3"/>
          <p:cNvSpPr>
            <a:spLocks noChangeArrowheads="1"/>
          </p:cNvSpPr>
          <p:nvPr/>
        </p:nvSpPr>
        <p:spPr bwMode="auto">
          <a:xfrm>
            <a:off x="1458913" y="2339975"/>
            <a:ext cx="7848227" cy="3456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357188" indent="-357188" defTabSz="1042988">
              <a:buFontTx/>
              <a:buNone/>
              <a:tabLst>
                <a:tab pos="5019675" algn="l"/>
              </a:tabLst>
            </a:pPr>
            <a:endParaRPr lang="de-CH" dirty="0"/>
          </a:p>
          <a:p>
            <a:pPr marL="357188" indent="-357188" defTabSz="1042988">
              <a:buFontTx/>
              <a:buNone/>
              <a:tabLst>
                <a:tab pos="5019675" algn="l"/>
              </a:tabLst>
            </a:pPr>
            <a:endParaRPr lang="de-CH" sz="2000" dirty="0">
              <a:latin typeface="Arial" charset="0"/>
            </a:endParaRPr>
          </a:p>
        </p:txBody>
      </p:sp>
      <p:pic>
        <p:nvPicPr>
          <p:cNvPr id="2" name="Bild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244" y="756295"/>
            <a:ext cx="8321780" cy="5760000"/>
          </a:xfrm>
          <a:prstGeom prst="rect">
            <a:avLst/>
          </a:prstGeom>
        </p:spPr>
      </p:pic>
      <p:cxnSp>
        <p:nvCxnSpPr>
          <p:cNvPr id="8" name="Gerade Verbindung mit Pfeil 7"/>
          <p:cNvCxnSpPr/>
          <p:nvPr/>
        </p:nvCxnSpPr>
        <p:spPr bwMode="auto">
          <a:xfrm>
            <a:off x="10171236" y="4860751"/>
            <a:ext cx="914400" cy="914400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715801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HNW Präsentation HTNW">
  <a:themeElements>
    <a:clrScheme name="FHNW Präsentation HTNW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99CC00"/>
      </a:folHlink>
    </a:clrScheme>
    <a:fontScheme name="FHNW Präsentation HTN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355600" marR="0" indent="-355600" algn="l" defTabSz="1042988" rtl="0" eaLnBrk="0" fontAlgn="base" latinLnBrk="0" hangingPunct="0">
          <a:lnSpc>
            <a:spcPct val="100000"/>
          </a:lnSpc>
          <a:spcBef>
            <a:spcPts val="1200"/>
          </a:spcBef>
          <a:spcAft>
            <a:spcPct val="0"/>
          </a:spcAft>
          <a:buClrTx/>
          <a:buSzTx/>
          <a:buFontTx/>
          <a:buChar char="•"/>
          <a:tabLst>
            <a:tab pos="355600" algn="l"/>
            <a:tab pos="3224213" algn="l"/>
          </a:tabLst>
          <a:defRPr kumimoji="0" lang="de-CH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355600" marR="0" indent="-355600" algn="l" defTabSz="1042988" rtl="0" eaLnBrk="0" fontAlgn="base" latinLnBrk="0" hangingPunct="0">
          <a:lnSpc>
            <a:spcPct val="100000"/>
          </a:lnSpc>
          <a:spcBef>
            <a:spcPts val="1200"/>
          </a:spcBef>
          <a:spcAft>
            <a:spcPct val="0"/>
          </a:spcAft>
          <a:buClrTx/>
          <a:buSzTx/>
          <a:buFontTx/>
          <a:buChar char="•"/>
          <a:tabLst>
            <a:tab pos="355600" algn="l"/>
            <a:tab pos="3224213" algn="l"/>
          </a:tabLst>
          <a:defRPr kumimoji="0" lang="de-CH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FHNW Präsentation HTN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HNW Präsentation HTNW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HNW Präsentation HTNW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HNW Präsentation HTNW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HNW Präsentation HTNW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HNW Präsentation HTNW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HNW Präsentation HTNW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HNW Präsentation HTNW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HNW Präsentation HTNW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HNW Präsentation HTNW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HNW Präsentation HTNW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HNW Präsentation HTNW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HNW Präsentation HTNW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F:\Dokumente und Einstellungen\Jürg Christener\Anwendungsdaten\Microsoft\Vorlagen\FHNW Präsentation HTNW.pot</Template>
  <TotalTime>0</TotalTime>
  <Words>295</Words>
  <Application>Microsoft Office PowerPoint</Application>
  <PresentationFormat>Benutzerdefiniert</PresentationFormat>
  <Paragraphs>18</Paragraphs>
  <Slides>8</Slides>
  <Notes>8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FHNW Präsentation HTNW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Fachhochschule Nordwestschweiz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Vertiefungsfach Geographie – Einführung GIS und verwandte Bereiche</dc:title>
  <dc:creator>Lukas Bähler</dc:creator>
  <cp:lastModifiedBy>pH</cp:lastModifiedBy>
  <cp:revision>372</cp:revision>
  <cp:lastPrinted>2012-07-09T11:48:39Z</cp:lastPrinted>
  <dcterms:created xsi:type="dcterms:W3CDTF">2006-02-12T17:14:18Z</dcterms:created>
  <dcterms:modified xsi:type="dcterms:W3CDTF">2015-12-02T15:33:35Z</dcterms:modified>
</cp:coreProperties>
</file>