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86" r:id="rId2"/>
    <p:sldId id="489" r:id="rId3"/>
    <p:sldId id="487" r:id="rId4"/>
    <p:sldId id="488" r:id="rId5"/>
  </p:sldIdLst>
  <p:sldSz cx="10693400" cy="7561263"/>
  <p:notesSz cx="6718300" cy="9766300"/>
  <p:defaultTextStyle>
    <a:defPPr>
      <a:defRPr lang="de-CH"/>
    </a:defPPr>
    <a:lvl1pPr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14"/>
    <a:srgbClr val="777777"/>
    <a:srgbClr val="FFFFC5"/>
    <a:srgbClr val="FED500"/>
    <a:srgbClr val="FFFF3C"/>
    <a:srgbClr val="3333CC"/>
    <a:srgbClr val="FF0000"/>
    <a:srgbClr val="24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40" autoAdjust="0"/>
    <p:restoredTop sz="86400" autoAdjust="0"/>
  </p:normalViewPr>
  <p:slideViewPr>
    <p:cSldViewPr>
      <p:cViewPr varScale="1">
        <p:scale>
          <a:sx n="87" d="100"/>
          <a:sy n="87" d="100"/>
        </p:scale>
        <p:origin x="-2076" y="-90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930" y="-90"/>
      </p:cViewPr>
      <p:guideLst>
        <p:guide orient="horz" pos="3076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t" anchorCtr="0" compatLnSpc="1">
            <a:prstTxWarp prst="textNoShape">
              <a:avLst/>
            </a:prstTxWarp>
          </a:bodyPr>
          <a:lstStyle>
            <a:lvl1pPr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t" anchorCtr="0" compatLnSpc="1">
            <a:prstTxWarp prst="textNoShape">
              <a:avLst/>
            </a:prstTxWarp>
          </a:bodyPr>
          <a:lstStyle>
            <a:lvl1pPr algn="r"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77350"/>
            <a:ext cx="29114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b" anchorCtr="0" compatLnSpc="1">
            <a:prstTxWarp prst="textNoShape">
              <a:avLst/>
            </a:prstTxWarp>
          </a:bodyPr>
          <a:lstStyle>
            <a:lvl1pPr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277350"/>
            <a:ext cx="29114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b" anchorCtr="0" compatLnSpc="1">
            <a:prstTxWarp prst="textNoShape">
              <a:avLst/>
            </a:prstTxWarp>
          </a:bodyPr>
          <a:lstStyle>
            <a:lvl1pPr algn="r"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5F08F84A-088C-4538-9EF2-F6F385EC1C78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35034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t" anchorCtr="0" compatLnSpc="1">
            <a:prstTxWarp prst="textNoShape">
              <a:avLst/>
            </a:prstTxWarp>
          </a:bodyPr>
          <a:lstStyle>
            <a:lvl1pPr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t" anchorCtr="0" compatLnSpc="1">
            <a:prstTxWarp prst="textNoShape">
              <a:avLst/>
            </a:prstTxWarp>
          </a:bodyPr>
          <a:lstStyle>
            <a:lvl1pPr algn="r"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30250"/>
            <a:ext cx="5181600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38675"/>
            <a:ext cx="5375275" cy="439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77350"/>
            <a:ext cx="29114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b" anchorCtr="0" compatLnSpc="1">
            <a:prstTxWarp prst="textNoShape">
              <a:avLst/>
            </a:prstTxWarp>
          </a:bodyPr>
          <a:lstStyle>
            <a:lvl1pPr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277350"/>
            <a:ext cx="29114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43" tIns="45022" rIns="90043" bIns="45022" numCol="1" anchor="b" anchorCtr="0" compatLnSpc="1">
            <a:prstTxWarp prst="textNoShape">
              <a:avLst/>
            </a:prstTxWarp>
          </a:bodyPr>
          <a:lstStyle>
            <a:lvl1pPr algn="r" defTabSz="900113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43732FFA-DD1B-419B-BE61-AA9C4140FEEB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54487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41BE5-D936-496D-901D-CC4383D528E6}" type="slidenum">
              <a:rPr lang="de-CH"/>
              <a:pPr/>
              <a:t>1</a:t>
            </a:fld>
            <a:endParaRPr lang="de-CH"/>
          </a:p>
        </p:txBody>
      </p:sp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30250"/>
            <a:ext cx="5186362" cy="3667125"/>
          </a:xfrm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4638675"/>
            <a:ext cx="4927600" cy="439737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1" u="sn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41BE5-D936-496D-901D-CC4383D528E6}" type="slidenum">
              <a:rPr lang="de-CH"/>
              <a:pPr/>
              <a:t>2</a:t>
            </a:fld>
            <a:endParaRPr lang="de-CH"/>
          </a:p>
        </p:txBody>
      </p:sp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30250"/>
            <a:ext cx="5186362" cy="3667125"/>
          </a:xfrm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4638675"/>
            <a:ext cx="4927600" cy="439737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1" u="sn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AAFFA-139E-48C7-93F7-0103D151913B}" type="slidenum">
              <a:rPr lang="de-CH"/>
              <a:pPr/>
              <a:t>3</a:t>
            </a:fld>
            <a:endParaRPr lang="de-CH"/>
          </a:p>
        </p:txBody>
      </p:sp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30250"/>
            <a:ext cx="5186362" cy="3667125"/>
          </a:xfrm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4638675"/>
            <a:ext cx="4927600" cy="439737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0" u="non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2F17E-F639-4E91-998E-96B59D3E02F6}" type="slidenum">
              <a:rPr lang="de-CH"/>
              <a:pPr/>
              <a:t>4</a:t>
            </a:fld>
            <a:endParaRPr lang="de-CH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30250"/>
            <a:ext cx="5186362" cy="3667125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4638675"/>
            <a:ext cx="4927600" cy="439737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1" u="sn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50987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285147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195893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22900" y="176371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22900" y="433546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45351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7998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919980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571152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940894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808832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11694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1479605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12605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9883775" y="6840538"/>
            <a:ext cx="71438" cy="72072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endParaRPr lang="de-CH"/>
          </a:p>
        </p:txBody>
      </p:sp>
      <p:sp>
        <p:nvSpPr>
          <p:cNvPr id="1048" name="Text Box 24"/>
          <p:cNvSpPr txBox="1">
            <a:spLocks noChangeArrowheads="1"/>
          </p:cNvSpPr>
          <p:nvPr userDrawn="1"/>
        </p:nvSpPr>
        <p:spPr bwMode="auto">
          <a:xfrm>
            <a:off x="10025063" y="6781800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fld id="{F4B57003-4631-458B-B8A1-BBE254B49FF2}" type="slidenum">
              <a:rPr lang="de-DE" sz="1600" b="1">
                <a:solidFill>
                  <a:srgbClr val="00B050"/>
                </a:solidFill>
                <a:latin typeface="Calibri" pitchFamily="34" charset="0"/>
              </a:rPr>
              <a:pPr>
                <a:buFontTx/>
                <a:buNone/>
              </a:pPr>
              <a:t>‹Nr.›</a:t>
            </a:fld>
            <a:endParaRPr lang="de-CH" sz="1600" dirty="0">
              <a:solidFill>
                <a:srgbClr val="00B050"/>
              </a:solidFill>
              <a:latin typeface="Calibri" pitchFamily="34" charset="0"/>
            </a:endParaRPr>
          </a:p>
        </p:txBody>
      </p:sp>
      <p:pic>
        <p:nvPicPr>
          <p:cNvPr id="6" name="Grafik 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116" y="264159"/>
            <a:ext cx="1149847" cy="8521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iming>
    <p:tnLst>
      <p:par>
        <p:cTn id="1" dur="indefinite" restart="never" nodeType="tmRoot"/>
      </p:par>
    </p:tnLst>
  </p:timing>
  <p:txStyles>
    <p:titleStyle>
      <a:lvl1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algn="l" defTabSz="1042988" rtl="0" fontAlgn="base">
        <a:lnSpc>
          <a:spcPct val="115000"/>
        </a:lnSpc>
        <a:spcBef>
          <a:spcPct val="10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52425" indent="-171450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712788" indent="-169863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073150" indent="-180975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4319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8891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3463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8035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2607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38188" y="612279"/>
            <a:ext cx="892834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sz="3600" b="1" dirty="0" smtClean="0"/>
              <a:t>Koordinatensystem (Aufgabe 2)</a:t>
            </a:r>
            <a:endParaRPr lang="de-CH" sz="3600" b="1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3600" b="1" dirty="0">
              <a:latin typeface="Arial" charset="0"/>
            </a:endParaRPr>
          </a:p>
        </p:txBody>
      </p:sp>
      <p:pic>
        <p:nvPicPr>
          <p:cNvPr id="10" name="Grafik 9" descr="http://www.processing.org/learning/drawing/imgs/1.5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1" t="5833" r="44709" b="5833"/>
          <a:stretch/>
        </p:blipFill>
        <p:spPr bwMode="auto">
          <a:xfrm>
            <a:off x="739037" y="2268183"/>
            <a:ext cx="4361002" cy="4320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 descr="http://www.processing.org/learning/drawing/imgs/1.6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1" t="5209" r="45332" b="4166"/>
          <a:stretch/>
        </p:blipFill>
        <p:spPr bwMode="auto">
          <a:xfrm>
            <a:off x="5603441" y="2196455"/>
            <a:ext cx="4207755" cy="4320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36959" y="1692399"/>
            <a:ext cx="207984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dirty="0" smtClean="0"/>
              <a:t>Punkt:</a:t>
            </a: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931148" y="1692399"/>
            <a:ext cx="207984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dirty="0" smtClean="0"/>
              <a:t>Linie:</a:t>
            </a: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738188" y="6841842"/>
            <a:ext cx="2444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CH" sz="1500" dirty="0" smtClean="0"/>
              <a:t>Bildquelle: Barbara Scheuner</a:t>
            </a:r>
            <a:endParaRPr lang="de-CH" sz="15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38188" y="684287"/>
            <a:ext cx="892834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sz="3600" b="1" dirty="0" smtClean="0"/>
              <a:t>Koordinatensystem (Aufgabe 2)</a:t>
            </a:r>
            <a:endParaRPr lang="de-CH" sz="3600" b="1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3600" b="1" dirty="0">
              <a:latin typeface="Arial" charset="0"/>
            </a:endParaRPr>
          </a:p>
        </p:txBody>
      </p:sp>
      <p:pic>
        <p:nvPicPr>
          <p:cNvPr id="12" name="Grafik 11" descr="http://www.processing.org/learning/drawing/imgs/1.7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7" t="4687" r="44505" b="4427"/>
          <a:stretch/>
        </p:blipFill>
        <p:spPr bwMode="auto">
          <a:xfrm>
            <a:off x="738188" y="2212126"/>
            <a:ext cx="4127976" cy="41279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Grafik 12" descr="http://www.processing.org/learning/drawing/imgs/1.10a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2" t="4949" r="45332" b="5469"/>
          <a:stretch/>
        </p:blipFill>
        <p:spPr bwMode="auto">
          <a:xfrm>
            <a:off x="5516158" y="2196455"/>
            <a:ext cx="4079014" cy="41279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46572" y="1692399"/>
            <a:ext cx="207984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dirty="0" smtClean="0"/>
              <a:t>Rechteck:</a:t>
            </a: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931148" y="1692399"/>
            <a:ext cx="207984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dirty="0" smtClean="0"/>
              <a:t>Ellipse:</a:t>
            </a: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738188" y="6775350"/>
            <a:ext cx="2444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CH" sz="1500" dirty="0" smtClean="0"/>
              <a:t>Bildquelle: Barbara Scheuner</a:t>
            </a:r>
            <a:endParaRPr lang="de-CH" sz="1500" dirty="0"/>
          </a:p>
        </p:txBody>
      </p:sp>
    </p:spTree>
    <p:extLst>
      <p:ext uri="{BB962C8B-B14F-4D97-AF65-F5344CB8AC3E}">
        <p14:creationId xmlns:p14="http://schemas.microsoft.com/office/powerpoint/2010/main" val="7255810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38188" y="900311"/>
            <a:ext cx="892834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sz="3600" b="1" dirty="0" smtClean="0"/>
              <a:t>RGB-Farbraum (Aufgabe 4)</a:t>
            </a:r>
          </a:p>
        </p:txBody>
      </p:sp>
      <p:pic>
        <p:nvPicPr>
          <p:cNvPr id="8" name="Grafik 7" descr="http://upload.wikimedia.org/wikipedia/commons/0/03/RGB_farbwuerf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4" y="2268463"/>
            <a:ext cx="9791467" cy="29855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/>
          <p:cNvSpPr txBox="1"/>
          <p:nvPr/>
        </p:nvSpPr>
        <p:spPr>
          <a:xfrm>
            <a:off x="738188" y="6660951"/>
            <a:ext cx="46394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CH" sz="1500" dirty="0" smtClean="0"/>
              <a:t>Bildquelle: http://de.wikipedia.org/wiki/RGB-Farbraum</a:t>
            </a:r>
            <a:endParaRPr lang="de-CH" sz="1500" u="sng" dirty="0"/>
          </a:p>
        </p:txBody>
      </p:sp>
    </p:spTree>
    <p:extLst>
      <p:ext uri="{BB962C8B-B14F-4D97-AF65-F5344CB8AC3E}">
        <p14:creationId xmlns:p14="http://schemas.microsoft.com/office/powerpoint/2010/main" val="16017657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738188" y="1260351"/>
            <a:ext cx="8928347" cy="57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r>
              <a:rPr lang="de-CH" sz="3600" b="1" dirty="0" smtClean="0"/>
              <a:t>Einführung von Variablen (Aufgabe 5)</a:t>
            </a:r>
            <a:endParaRPr lang="de-CH" sz="3600" b="1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3600" dirty="0">
              <a:latin typeface="Arial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78148" y="2233203"/>
            <a:ext cx="959598" cy="791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spcBef>
                <a:spcPts val="0"/>
              </a:spcBef>
              <a:buFontTx/>
              <a:buNone/>
              <a:tabLst>
                <a:tab pos="5019675" algn="l"/>
              </a:tabLst>
            </a:pPr>
            <a:r>
              <a:rPr lang="de-CH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de-CH" sz="2000" dirty="0" smtClean="0">
                <a:latin typeface="+mj-lt"/>
              </a:rPr>
              <a:t>= 0</a:t>
            </a:r>
          </a:p>
          <a:p>
            <a:pPr marL="357188" indent="-357188" defTabSz="1042988">
              <a:spcBef>
                <a:spcPts val="0"/>
              </a:spcBef>
              <a:buFontTx/>
              <a:buNone/>
              <a:tabLst>
                <a:tab pos="5019675" algn="l"/>
              </a:tabLst>
            </a:pPr>
            <a:r>
              <a:rPr lang="de-CH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de-CH" sz="2000" dirty="0" smtClean="0">
                <a:latin typeface="+mj-lt"/>
              </a:rPr>
              <a:t> = 0</a:t>
            </a:r>
            <a:endParaRPr lang="de-CH" sz="2000" dirty="0">
              <a:latin typeface="+mj-lt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1170236" y="2052935"/>
            <a:ext cx="4176464" cy="4139812"/>
            <a:chOff x="1170236" y="1728651"/>
            <a:chExt cx="4176464" cy="4139812"/>
          </a:xfrm>
        </p:grpSpPr>
        <p:sp>
          <p:nvSpPr>
            <p:cNvPr id="2" name="Rechteck 1"/>
            <p:cNvSpPr>
              <a:spLocks noChangeAspect="1"/>
            </p:cNvSpPr>
            <p:nvPr/>
          </p:nvSpPr>
          <p:spPr bwMode="auto">
            <a:xfrm>
              <a:off x="1170236" y="2268463"/>
              <a:ext cx="3599600" cy="3600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55600" marR="0" indent="-355600" algn="l" defTabSz="1042988" rtl="0" eaLnBrk="0" fontAlgn="base" latinLnBrk="0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355600" algn="l"/>
                  <a:tab pos="3224213" algn="l"/>
                </a:tabLst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4" name="Gerade Verbindung 3"/>
            <p:cNvCxnSpPr/>
            <p:nvPr/>
          </p:nvCxnSpPr>
          <p:spPr bwMode="auto">
            <a:xfrm>
              <a:off x="1170236" y="2268463"/>
              <a:ext cx="3599600" cy="360000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mit Pfeil 9"/>
            <p:cNvCxnSpPr/>
            <p:nvPr/>
          </p:nvCxnSpPr>
          <p:spPr bwMode="auto">
            <a:xfrm>
              <a:off x="1170236" y="2124447"/>
              <a:ext cx="359960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mit Pfeil 11"/>
            <p:cNvCxnSpPr/>
            <p:nvPr/>
          </p:nvCxnSpPr>
          <p:spPr bwMode="auto">
            <a:xfrm rot="5400000">
              <a:off x="3114852" y="4068663"/>
              <a:ext cx="359960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2658910" y="1728651"/>
              <a:ext cx="959598" cy="395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marL="357188" indent="-357188" defTabSz="1042988">
                <a:spcBef>
                  <a:spcPts val="0"/>
                </a:spcBef>
                <a:buFontTx/>
                <a:buNone/>
                <a:tabLst>
                  <a:tab pos="5019675" algn="l"/>
                </a:tabLst>
              </a:pPr>
              <a:r>
                <a:rPr lang="de-CH" sz="2000" dirty="0" err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width</a:t>
              </a:r>
              <a:endParaRPr lang="de-CH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 rot="5400000">
              <a:off x="4669003" y="3990524"/>
              <a:ext cx="959598" cy="395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marL="357188" indent="-357188" defTabSz="1042988">
                <a:spcBef>
                  <a:spcPts val="0"/>
                </a:spcBef>
                <a:buFontTx/>
                <a:buNone/>
                <a:tabLst>
                  <a:tab pos="5019675" algn="l"/>
                </a:tabLst>
              </a:pPr>
              <a:r>
                <a:rPr lang="de-CH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he</a:t>
              </a:r>
              <a:r>
                <a:rPr lang="de-CH" sz="2000" dirty="0" err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ight</a:t>
              </a:r>
              <a:endParaRPr lang="de-CH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5923564" y="2052935"/>
            <a:ext cx="3599600" cy="4139812"/>
            <a:chOff x="5923564" y="1728651"/>
            <a:chExt cx="3599600" cy="4139812"/>
          </a:xfrm>
        </p:grpSpPr>
        <p:sp>
          <p:nvSpPr>
            <p:cNvPr id="7" name="Rechteck 6"/>
            <p:cNvSpPr>
              <a:spLocks noChangeAspect="1"/>
            </p:cNvSpPr>
            <p:nvPr/>
          </p:nvSpPr>
          <p:spPr bwMode="auto">
            <a:xfrm>
              <a:off x="5923564" y="2268463"/>
              <a:ext cx="3599600" cy="3600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55600" marR="0" indent="-355600" algn="l" defTabSz="1042988" rtl="0" eaLnBrk="0" fontAlgn="base" latinLnBrk="0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355600" algn="l"/>
                  <a:tab pos="3224213" algn="l"/>
                </a:tabLst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" name="Ellipse 10"/>
            <p:cNvSpPr>
              <a:spLocks noChangeAspect="1"/>
            </p:cNvSpPr>
            <p:nvPr/>
          </p:nvSpPr>
          <p:spPr bwMode="auto">
            <a:xfrm>
              <a:off x="7327120" y="3618463"/>
              <a:ext cx="899900" cy="9000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55600" marR="0" indent="-355600" algn="l" defTabSz="1042988" rtl="0" eaLnBrk="0" fontAlgn="base" latinLnBrk="0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355600" algn="l"/>
                  <a:tab pos="3224213" algn="l"/>
                </a:tabLst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8" name="Gerade Verbindung mit Pfeil 17"/>
            <p:cNvCxnSpPr/>
            <p:nvPr/>
          </p:nvCxnSpPr>
          <p:spPr bwMode="auto">
            <a:xfrm>
              <a:off x="5923564" y="2124447"/>
              <a:ext cx="180000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mit Pfeil 18"/>
            <p:cNvCxnSpPr/>
            <p:nvPr/>
          </p:nvCxnSpPr>
          <p:spPr bwMode="auto">
            <a:xfrm rot="5400000">
              <a:off x="6894972" y="3168463"/>
              <a:ext cx="180000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Rectangle 3"/>
            <p:cNvSpPr>
              <a:spLocks noChangeArrowheads="1"/>
            </p:cNvSpPr>
            <p:nvPr/>
          </p:nvSpPr>
          <p:spPr bwMode="auto">
            <a:xfrm>
              <a:off x="6331318" y="1728651"/>
              <a:ext cx="1247630" cy="395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marL="357188" indent="-357188" defTabSz="1042988">
                <a:spcBef>
                  <a:spcPts val="0"/>
                </a:spcBef>
                <a:buFontTx/>
                <a:buNone/>
                <a:tabLst>
                  <a:tab pos="5019675" algn="l"/>
                </a:tabLst>
              </a:pPr>
              <a:r>
                <a:rPr lang="de-CH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width</a:t>
              </a:r>
              <a:r>
                <a:rPr lang="de-CH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/2</a:t>
              </a:r>
              <a:endParaRPr lang="de-CH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 rot="5400000">
              <a:off x="7362924" y="2916535"/>
              <a:ext cx="1332396" cy="395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marL="357188" indent="-357188" defTabSz="1042988">
                <a:spcBef>
                  <a:spcPts val="0"/>
                </a:spcBef>
                <a:buFontTx/>
                <a:buNone/>
                <a:tabLst>
                  <a:tab pos="5019675" algn="l"/>
                </a:tabLst>
              </a:pPr>
              <a:r>
                <a:rPr lang="de-CH" sz="2000" dirty="0" err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height</a:t>
              </a:r>
              <a:r>
                <a:rPr lang="de-CH" sz="2000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/2</a:t>
              </a:r>
              <a:endParaRPr lang="de-CH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1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HNW Präsentation HTNW">
  <a:themeElements>
    <a:clrScheme name="FHNW Präsentation HTNW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FHNW Präsentation HTN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FHNW Präsentation HTN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F:\Dokumente und Einstellungen\Jürg Christener\Anwendungsdaten\Microsoft\Vorlagen\FHNW Präsentation HTNW.pot</Template>
  <TotalTime>0</TotalTime>
  <Words>57</Words>
  <Application>Microsoft Office PowerPoint</Application>
  <PresentationFormat>Benutzerdefiniert</PresentationFormat>
  <Paragraphs>21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FHNW Präsentation HTNW</vt:lpstr>
      <vt:lpstr>PowerPoint-Präsentation</vt:lpstr>
      <vt:lpstr>PowerPoint-Präsentation</vt:lpstr>
      <vt:lpstr>PowerPoint-Präsentation</vt:lpstr>
      <vt:lpstr>PowerPoint-Präsentation</vt:lpstr>
    </vt:vector>
  </TitlesOfParts>
  <Company>Fachhochschule Nordwestschweiz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Vertiefungsfach Geographie – Einführung GIS und verwandte Bereiche</dc:title>
  <dc:creator>Lukas Bähler</dc:creator>
  <cp:lastModifiedBy>pH</cp:lastModifiedBy>
  <cp:revision>372</cp:revision>
  <dcterms:created xsi:type="dcterms:W3CDTF">2006-02-12T17:14:18Z</dcterms:created>
  <dcterms:modified xsi:type="dcterms:W3CDTF">2016-11-29T13:56:26Z</dcterms:modified>
</cp:coreProperties>
</file>