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494" r:id="rId5"/>
    <p:sldId id="511" r:id="rId6"/>
    <p:sldId id="496" r:id="rId7"/>
    <p:sldId id="512" r:id="rId8"/>
    <p:sldId id="498" r:id="rId9"/>
    <p:sldId id="499" r:id="rId10"/>
    <p:sldId id="500" r:id="rId11"/>
    <p:sldId id="501" r:id="rId12"/>
    <p:sldId id="502" r:id="rId13"/>
    <p:sldId id="504" r:id="rId14"/>
    <p:sldId id="513" r:id="rId15"/>
    <p:sldId id="505" r:id="rId16"/>
    <p:sldId id="506" r:id="rId17"/>
    <p:sldId id="514" r:id="rId18"/>
    <p:sldId id="515" r:id="rId19"/>
    <p:sldId id="516" r:id="rId20"/>
    <p:sldId id="517" r:id="rId21"/>
    <p:sldId id="518" r:id="rId22"/>
    <p:sldId id="510" r:id="rId23"/>
  </p:sldIdLst>
  <p:sldSz cx="10693400" cy="7561263"/>
  <p:notesSz cx="6811963" cy="9942513"/>
  <p:defaultTextStyle>
    <a:defPPr>
      <a:defRPr lang="de-CH"/>
    </a:defPPr>
    <a:lvl1pPr algn="l" rtl="0" eaLnBrk="0" fontAlgn="base" hangingPunct="0">
      <a:spcBef>
        <a:spcPts val="1200"/>
      </a:spcBef>
      <a:spcAft>
        <a:spcPct val="0"/>
      </a:spcAft>
      <a:buChar char="•"/>
      <a:defRPr sz="2400" kern="1200">
        <a:solidFill>
          <a:schemeClr val="tx1"/>
        </a:solidFill>
        <a:latin typeface="Calibri" pitchFamily="34" charset="0"/>
        <a:ea typeface="Arial Unicode MS" pitchFamily="34" charset="-128"/>
        <a:cs typeface="Arial Unicode MS" pitchFamily="34" charset="-128"/>
      </a:defRPr>
    </a:lvl1pPr>
    <a:lvl2pPr marL="457200" algn="l" rtl="0" eaLnBrk="0" fontAlgn="base" hangingPunct="0">
      <a:spcBef>
        <a:spcPts val="1200"/>
      </a:spcBef>
      <a:spcAft>
        <a:spcPct val="0"/>
      </a:spcAft>
      <a:buChar char="•"/>
      <a:defRPr sz="2400" kern="1200">
        <a:solidFill>
          <a:schemeClr val="tx1"/>
        </a:solidFill>
        <a:latin typeface="Calibri" pitchFamily="34" charset="0"/>
        <a:ea typeface="Arial Unicode MS" pitchFamily="34" charset="-128"/>
        <a:cs typeface="Arial Unicode MS" pitchFamily="34" charset="-128"/>
      </a:defRPr>
    </a:lvl2pPr>
    <a:lvl3pPr marL="914400" algn="l" rtl="0" eaLnBrk="0" fontAlgn="base" hangingPunct="0">
      <a:spcBef>
        <a:spcPts val="1200"/>
      </a:spcBef>
      <a:spcAft>
        <a:spcPct val="0"/>
      </a:spcAft>
      <a:buChar char="•"/>
      <a:defRPr sz="2400" kern="1200">
        <a:solidFill>
          <a:schemeClr val="tx1"/>
        </a:solidFill>
        <a:latin typeface="Calibri" pitchFamily="34" charset="0"/>
        <a:ea typeface="Arial Unicode MS" pitchFamily="34" charset="-128"/>
        <a:cs typeface="Arial Unicode MS" pitchFamily="34" charset="-128"/>
      </a:defRPr>
    </a:lvl3pPr>
    <a:lvl4pPr marL="1371600" algn="l" rtl="0" eaLnBrk="0" fontAlgn="base" hangingPunct="0">
      <a:spcBef>
        <a:spcPts val="1200"/>
      </a:spcBef>
      <a:spcAft>
        <a:spcPct val="0"/>
      </a:spcAft>
      <a:buChar char="•"/>
      <a:defRPr sz="2400" kern="1200">
        <a:solidFill>
          <a:schemeClr val="tx1"/>
        </a:solidFill>
        <a:latin typeface="Calibri" pitchFamily="34" charset="0"/>
        <a:ea typeface="Arial Unicode MS" pitchFamily="34" charset="-128"/>
        <a:cs typeface="Arial Unicode MS" pitchFamily="34" charset="-128"/>
      </a:defRPr>
    </a:lvl4pPr>
    <a:lvl5pPr marL="1828800" algn="l" rtl="0" eaLnBrk="0" fontAlgn="base" hangingPunct="0">
      <a:spcBef>
        <a:spcPts val="1200"/>
      </a:spcBef>
      <a:spcAft>
        <a:spcPct val="0"/>
      </a:spcAft>
      <a:buChar char="•"/>
      <a:defRPr sz="2400" kern="1200">
        <a:solidFill>
          <a:schemeClr val="tx1"/>
        </a:solidFill>
        <a:latin typeface="Calibri" pitchFamily="34"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Calibri" pitchFamily="34"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Calibri" pitchFamily="34"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Calibri" pitchFamily="34"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Calibri" pitchFamily="34"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777777"/>
    <a:srgbClr val="FFFFC5"/>
    <a:srgbClr val="FED500"/>
    <a:srgbClr val="FFFF3C"/>
    <a:srgbClr val="FF6614"/>
    <a:srgbClr val="3333CC"/>
    <a:srgbClr val="FF0000"/>
    <a:srgbClr val="24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86400" autoAdjust="0"/>
  </p:normalViewPr>
  <p:slideViewPr>
    <p:cSldViewPr>
      <p:cViewPr varScale="1">
        <p:scale>
          <a:sx n="71" d="100"/>
          <a:sy n="71" d="100"/>
        </p:scale>
        <p:origin x="2148" y="78"/>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D4104-1FA9-4F2D-ABC1-C7F604204177}"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37375DD5-A275-4C42-A54E-D75C886CA059}">
      <dgm:prSet/>
      <dgm:spPr/>
      <dgm:t>
        <a:bodyPr/>
        <a:lstStyle/>
        <a:p>
          <a:r>
            <a:rPr lang="de-CH" b="0"/>
            <a:t>Was bedeutet «Roboter»?</a:t>
          </a:r>
          <a:endParaRPr lang="en-US"/>
        </a:p>
      </dgm:t>
    </dgm:pt>
    <dgm:pt modelId="{036F31B2-79FE-47F1-9DD7-A296AAE5E885}" type="parTrans" cxnId="{212DE5E1-F154-4DDB-82C8-302249652B2B}">
      <dgm:prSet/>
      <dgm:spPr/>
      <dgm:t>
        <a:bodyPr/>
        <a:lstStyle/>
        <a:p>
          <a:endParaRPr lang="en-US"/>
        </a:p>
      </dgm:t>
    </dgm:pt>
    <dgm:pt modelId="{B4D14C44-D5C6-4909-AA22-695E8B1ACD9E}" type="sibTrans" cxnId="{212DE5E1-F154-4DDB-82C8-302249652B2B}">
      <dgm:prSet/>
      <dgm:spPr/>
      <dgm:t>
        <a:bodyPr/>
        <a:lstStyle/>
        <a:p>
          <a:endParaRPr lang="en-US"/>
        </a:p>
      </dgm:t>
    </dgm:pt>
    <dgm:pt modelId="{84BDD71E-5B35-4D9C-80A7-1F85D37F34A4}">
      <dgm:prSet/>
      <dgm:spPr/>
      <dgm:t>
        <a:bodyPr/>
        <a:lstStyle/>
        <a:p>
          <a:r>
            <a:rPr lang="de-CH" b="0"/>
            <a:t>Was für Roboterarten gibt es?</a:t>
          </a:r>
          <a:endParaRPr lang="en-US"/>
        </a:p>
      </dgm:t>
    </dgm:pt>
    <dgm:pt modelId="{EC20213A-957B-41C6-99F2-F01E7337F529}" type="parTrans" cxnId="{B191DB7F-FBB1-42EB-8312-1AB8A1069B46}">
      <dgm:prSet/>
      <dgm:spPr/>
      <dgm:t>
        <a:bodyPr/>
        <a:lstStyle/>
        <a:p>
          <a:endParaRPr lang="en-US"/>
        </a:p>
      </dgm:t>
    </dgm:pt>
    <dgm:pt modelId="{1A16CFA4-0AFB-4372-86B8-331B8CE1450A}" type="sibTrans" cxnId="{B191DB7F-FBB1-42EB-8312-1AB8A1069B46}">
      <dgm:prSet/>
      <dgm:spPr/>
      <dgm:t>
        <a:bodyPr/>
        <a:lstStyle/>
        <a:p>
          <a:endParaRPr lang="en-US"/>
        </a:p>
      </dgm:t>
    </dgm:pt>
    <dgm:pt modelId="{1753371E-C7F9-4AC8-A0C1-9895752C7236}">
      <dgm:prSet/>
      <dgm:spPr/>
      <dgm:t>
        <a:bodyPr/>
        <a:lstStyle/>
        <a:p>
          <a:r>
            <a:rPr lang="de-CH" b="0"/>
            <a:t>Wo werden Roboter eingesetzt?</a:t>
          </a:r>
          <a:endParaRPr lang="en-US"/>
        </a:p>
      </dgm:t>
    </dgm:pt>
    <dgm:pt modelId="{2F734222-7F80-4762-A496-25DE761F19E5}" type="parTrans" cxnId="{D17359F9-321D-4BFB-B751-825DDF740971}">
      <dgm:prSet/>
      <dgm:spPr/>
      <dgm:t>
        <a:bodyPr/>
        <a:lstStyle/>
        <a:p>
          <a:endParaRPr lang="en-US"/>
        </a:p>
      </dgm:t>
    </dgm:pt>
    <dgm:pt modelId="{32C21F11-ED49-40C2-B948-5202800B4AE5}" type="sibTrans" cxnId="{D17359F9-321D-4BFB-B751-825DDF740971}">
      <dgm:prSet/>
      <dgm:spPr/>
      <dgm:t>
        <a:bodyPr/>
        <a:lstStyle/>
        <a:p>
          <a:endParaRPr lang="en-US"/>
        </a:p>
      </dgm:t>
    </dgm:pt>
    <dgm:pt modelId="{4456E997-2216-4D3D-BC5A-E6E5BE05E7DD}">
      <dgm:prSet/>
      <dgm:spPr/>
      <dgm:t>
        <a:bodyPr/>
        <a:lstStyle/>
        <a:p>
          <a:r>
            <a:rPr lang="de-CH" b="0"/>
            <a:t>Was «braucht» ein Roboter?</a:t>
          </a:r>
          <a:endParaRPr lang="en-US"/>
        </a:p>
      </dgm:t>
    </dgm:pt>
    <dgm:pt modelId="{2AF23528-CF82-4E63-ACA9-5648FD8353F1}" type="parTrans" cxnId="{AE0BEB77-F5CD-4467-A1AB-3BB58D80ECAB}">
      <dgm:prSet/>
      <dgm:spPr/>
      <dgm:t>
        <a:bodyPr/>
        <a:lstStyle/>
        <a:p>
          <a:endParaRPr lang="en-US"/>
        </a:p>
      </dgm:t>
    </dgm:pt>
    <dgm:pt modelId="{5406B0FB-E088-46A2-9F0A-A868E8E2967E}" type="sibTrans" cxnId="{AE0BEB77-F5CD-4467-A1AB-3BB58D80ECAB}">
      <dgm:prSet/>
      <dgm:spPr/>
      <dgm:t>
        <a:bodyPr/>
        <a:lstStyle/>
        <a:p>
          <a:endParaRPr lang="en-US"/>
        </a:p>
      </dgm:t>
    </dgm:pt>
    <dgm:pt modelId="{9A2367EA-C014-F94B-9601-7C888CF6BCB5}" type="pres">
      <dgm:prSet presAssocID="{A16D4104-1FA9-4F2D-ABC1-C7F604204177}" presName="linear" presStyleCnt="0">
        <dgm:presLayoutVars>
          <dgm:animLvl val="lvl"/>
          <dgm:resizeHandles val="exact"/>
        </dgm:presLayoutVars>
      </dgm:prSet>
      <dgm:spPr/>
      <dgm:t>
        <a:bodyPr/>
        <a:lstStyle/>
        <a:p>
          <a:endParaRPr lang="de-DE"/>
        </a:p>
      </dgm:t>
    </dgm:pt>
    <dgm:pt modelId="{D3A15881-A27D-FB4A-8992-69BB32621ECE}" type="pres">
      <dgm:prSet presAssocID="{37375DD5-A275-4C42-A54E-D75C886CA059}" presName="parentText" presStyleLbl="node1" presStyleIdx="0" presStyleCnt="4">
        <dgm:presLayoutVars>
          <dgm:chMax val="0"/>
          <dgm:bulletEnabled val="1"/>
        </dgm:presLayoutVars>
      </dgm:prSet>
      <dgm:spPr/>
      <dgm:t>
        <a:bodyPr/>
        <a:lstStyle/>
        <a:p>
          <a:endParaRPr lang="de-DE"/>
        </a:p>
      </dgm:t>
    </dgm:pt>
    <dgm:pt modelId="{6D43AAF1-C800-3B4A-8874-5AA4774219FA}" type="pres">
      <dgm:prSet presAssocID="{B4D14C44-D5C6-4909-AA22-695E8B1ACD9E}" presName="spacer" presStyleCnt="0"/>
      <dgm:spPr/>
    </dgm:pt>
    <dgm:pt modelId="{898DECD4-847E-7642-A3C8-78B2A8292ACE}" type="pres">
      <dgm:prSet presAssocID="{84BDD71E-5B35-4D9C-80A7-1F85D37F34A4}" presName="parentText" presStyleLbl="node1" presStyleIdx="1" presStyleCnt="4">
        <dgm:presLayoutVars>
          <dgm:chMax val="0"/>
          <dgm:bulletEnabled val="1"/>
        </dgm:presLayoutVars>
      </dgm:prSet>
      <dgm:spPr/>
      <dgm:t>
        <a:bodyPr/>
        <a:lstStyle/>
        <a:p>
          <a:endParaRPr lang="de-DE"/>
        </a:p>
      </dgm:t>
    </dgm:pt>
    <dgm:pt modelId="{90F30CED-2B23-9B42-B9F0-1B7BE6DB5703}" type="pres">
      <dgm:prSet presAssocID="{1A16CFA4-0AFB-4372-86B8-331B8CE1450A}" presName="spacer" presStyleCnt="0"/>
      <dgm:spPr/>
    </dgm:pt>
    <dgm:pt modelId="{C097F38C-E6D4-A840-A235-DD4F28C4A3D5}" type="pres">
      <dgm:prSet presAssocID="{1753371E-C7F9-4AC8-A0C1-9895752C7236}" presName="parentText" presStyleLbl="node1" presStyleIdx="2" presStyleCnt="4">
        <dgm:presLayoutVars>
          <dgm:chMax val="0"/>
          <dgm:bulletEnabled val="1"/>
        </dgm:presLayoutVars>
      </dgm:prSet>
      <dgm:spPr/>
      <dgm:t>
        <a:bodyPr/>
        <a:lstStyle/>
        <a:p>
          <a:endParaRPr lang="de-DE"/>
        </a:p>
      </dgm:t>
    </dgm:pt>
    <dgm:pt modelId="{8853A045-8CF7-7D41-B646-D7C2E63391BF}" type="pres">
      <dgm:prSet presAssocID="{32C21F11-ED49-40C2-B948-5202800B4AE5}" presName="spacer" presStyleCnt="0"/>
      <dgm:spPr/>
    </dgm:pt>
    <dgm:pt modelId="{675827BB-1AC4-C54C-9E8A-91237696A16D}" type="pres">
      <dgm:prSet presAssocID="{4456E997-2216-4D3D-BC5A-E6E5BE05E7DD}" presName="parentText" presStyleLbl="node1" presStyleIdx="3" presStyleCnt="4">
        <dgm:presLayoutVars>
          <dgm:chMax val="0"/>
          <dgm:bulletEnabled val="1"/>
        </dgm:presLayoutVars>
      </dgm:prSet>
      <dgm:spPr/>
      <dgm:t>
        <a:bodyPr/>
        <a:lstStyle/>
        <a:p>
          <a:endParaRPr lang="de-DE"/>
        </a:p>
      </dgm:t>
    </dgm:pt>
  </dgm:ptLst>
  <dgm:cxnLst>
    <dgm:cxn modelId="{6C9E8195-7713-2E41-9A41-F97D7F0AFEE5}" type="presOf" srcId="{84BDD71E-5B35-4D9C-80A7-1F85D37F34A4}" destId="{898DECD4-847E-7642-A3C8-78B2A8292ACE}" srcOrd="0" destOrd="0" presId="urn:microsoft.com/office/officeart/2005/8/layout/vList2"/>
    <dgm:cxn modelId="{F9611772-26C2-6E47-B6A9-EF630372E626}" type="presOf" srcId="{1753371E-C7F9-4AC8-A0C1-9895752C7236}" destId="{C097F38C-E6D4-A840-A235-DD4F28C4A3D5}" srcOrd="0" destOrd="0" presId="urn:microsoft.com/office/officeart/2005/8/layout/vList2"/>
    <dgm:cxn modelId="{B191DB7F-FBB1-42EB-8312-1AB8A1069B46}" srcId="{A16D4104-1FA9-4F2D-ABC1-C7F604204177}" destId="{84BDD71E-5B35-4D9C-80A7-1F85D37F34A4}" srcOrd="1" destOrd="0" parTransId="{EC20213A-957B-41C6-99F2-F01E7337F529}" sibTransId="{1A16CFA4-0AFB-4372-86B8-331B8CE1450A}"/>
    <dgm:cxn modelId="{2CD245B6-8D8B-5F42-984B-2700F58CC1C6}" type="presOf" srcId="{4456E997-2216-4D3D-BC5A-E6E5BE05E7DD}" destId="{675827BB-1AC4-C54C-9E8A-91237696A16D}" srcOrd="0" destOrd="0" presId="urn:microsoft.com/office/officeart/2005/8/layout/vList2"/>
    <dgm:cxn modelId="{D17359F9-321D-4BFB-B751-825DDF740971}" srcId="{A16D4104-1FA9-4F2D-ABC1-C7F604204177}" destId="{1753371E-C7F9-4AC8-A0C1-9895752C7236}" srcOrd="2" destOrd="0" parTransId="{2F734222-7F80-4762-A496-25DE761F19E5}" sibTransId="{32C21F11-ED49-40C2-B948-5202800B4AE5}"/>
    <dgm:cxn modelId="{AE0BEB77-F5CD-4467-A1AB-3BB58D80ECAB}" srcId="{A16D4104-1FA9-4F2D-ABC1-C7F604204177}" destId="{4456E997-2216-4D3D-BC5A-E6E5BE05E7DD}" srcOrd="3" destOrd="0" parTransId="{2AF23528-CF82-4E63-ACA9-5648FD8353F1}" sibTransId="{5406B0FB-E088-46A2-9F0A-A868E8E2967E}"/>
    <dgm:cxn modelId="{212DE5E1-F154-4DDB-82C8-302249652B2B}" srcId="{A16D4104-1FA9-4F2D-ABC1-C7F604204177}" destId="{37375DD5-A275-4C42-A54E-D75C886CA059}" srcOrd="0" destOrd="0" parTransId="{036F31B2-79FE-47F1-9DD7-A296AAE5E885}" sibTransId="{B4D14C44-D5C6-4909-AA22-695E8B1ACD9E}"/>
    <dgm:cxn modelId="{C008EEA1-AF54-0D47-BAB6-CA63A3EDEE10}" type="presOf" srcId="{37375DD5-A275-4C42-A54E-D75C886CA059}" destId="{D3A15881-A27D-FB4A-8992-69BB32621ECE}" srcOrd="0" destOrd="0" presId="urn:microsoft.com/office/officeart/2005/8/layout/vList2"/>
    <dgm:cxn modelId="{150A111D-F978-D440-9B31-E8C6CFDD8812}" type="presOf" srcId="{A16D4104-1FA9-4F2D-ABC1-C7F604204177}" destId="{9A2367EA-C014-F94B-9601-7C888CF6BCB5}" srcOrd="0" destOrd="0" presId="urn:microsoft.com/office/officeart/2005/8/layout/vList2"/>
    <dgm:cxn modelId="{EB00E0C2-7D41-AC4A-B442-1C1CFB7D1F3D}" type="presParOf" srcId="{9A2367EA-C014-F94B-9601-7C888CF6BCB5}" destId="{D3A15881-A27D-FB4A-8992-69BB32621ECE}" srcOrd="0" destOrd="0" presId="urn:microsoft.com/office/officeart/2005/8/layout/vList2"/>
    <dgm:cxn modelId="{29E2BE92-375F-054F-B21C-4F9B9445909B}" type="presParOf" srcId="{9A2367EA-C014-F94B-9601-7C888CF6BCB5}" destId="{6D43AAF1-C800-3B4A-8874-5AA4774219FA}" srcOrd="1" destOrd="0" presId="urn:microsoft.com/office/officeart/2005/8/layout/vList2"/>
    <dgm:cxn modelId="{D23FE8C8-FEEA-F94E-B881-59F4C39A7096}" type="presParOf" srcId="{9A2367EA-C014-F94B-9601-7C888CF6BCB5}" destId="{898DECD4-847E-7642-A3C8-78B2A8292ACE}" srcOrd="2" destOrd="0" presId="urn:microsoft.com/office/officeart/2005/8/layout/vList2"/>
    <dgm:cxn modelId="{44EFB67C-B83F-0543-87E8-EB75800C0539}" type="presParOf" srcId="{9A2367EA-C014-F94B-9601-7C888CF6BCB5}" destId="{90F30CED-2B23-9B42-B9F0-1B7BE6DB5703}" srcOrd="3" destOrd="0" presId="urn:microsoft.com/office/officeart/2005/8/layout/vList2"/>
    <dgm:cxn modelId="{76B3BE78-5020-D141-BB60-118323C82FE8}" type="presParOf" srcId="{9A2367EA-C014-F94B-9601-7C888CF6BCB5}" destId="{C097F38C-E6D4-A840-A235-DD4F28C4A3D5}" srcOrd="4" destOrd="0" presId="urn:microsoft.com/office/officeart/2005/8/layout/vList2"/>
    <dgm:cxn modelId="{418166B0-9AF8-3E47-914C-9F2F909289BE}" type="presParOf" srcId="{9A2367EA-C014-F94B-9601-7C888CF6BCB5}" destId="{8853A045-8CF7-7D41-B646-D7C2E63391BF}" srcOrd="5" destOrd="0" presId="urn:microsoft.com/office/officeart/2005/8/layout/vList2"/>
    <dgm:cxn modelId="{8359681B-4FC3-4847-8BED-2BC02DCF0867}" type="presParOf" srcId="{9A2367EA-C014-F94B-9601-7C888CF6BCB5}" destId="{675827BB-1AC4-C54C-9E8A-91237696A1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15881-A27D-FB4A-8992-69BB32621ECE}">
      <dsp:nvSpPr>
        <dsp:cNvPr id="0" name=""/>
        <dsp:cNvSpPr/>
      </dsp:nvSpPr>
      <dsp:spPr>
        <a:xfrm>
          <a:off x="0" y="49350"/>
          <a:ext cx="4735513" cy="1158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de-CH" sz="3000" b="0" kern="1200"/>
            <a:t>Was bedeutet «Roboter»?</a:t>
          </a:r>
          <a:endParaRPr lang="en-US" sz="3000" kern="1200"/>
        </a:p>
      </dsp:txBody>
      <dsp:txXfrm>
        <a:off x="56543" y="105893"/>
        <a:ext cx="4622427" cy="1045213"/>
      </dsp:txXfrm>
    </dsp:sp>
    <dsp:sp modelId="{898DECD4-847E-7642-A3C8-78B2A8292ACE}">
      <dsp:nvSpPr>
        <dsp:cNvPr id="0" name=""/>
        <dsp:cNvSpPr/>
      </dsp:nvSpPr>
      <dsp:spPr>
        <a:xfrm>
          <a:off x="0" y="1294050"/>
          <a:ext cx="4735513" cy="1158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de-CH" sz="3000" b="0" kern="1200"/>
            <a:t>Was für Roboterarten gibt es?</a:t>
          </a:r>
          <a:endParaRPr lang="en-US" sz="3000" kern="1200"/>
        </a:p>
      </dsp:txBody>
      <dsp:txXfrm>
        <a:off x="56543" y="1350593"/>
        <a:ext cx="4622427" cy="1045213"/>
      </dsp:txXfrm>
    </dsp:sp>
    <dsp:sp modelId="{C097F38C-E6D4-A840-A235-DD4F28C4A3D5}">
      <dsp:nvSpPr>
        <dsp:cNvPr id="0" name=""/>
        <dsp:cNvSpPr/>
      </dsp:nvSpPr>
      <dsp:spPr>
        <a:xfrm>
          <a:off x="0" y="2538750"/>
          <a:ext cx="4735513" cy="1158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de-CH" sz="3000" b="0" kern="1200"/>
            <a:t>Wo werden Roboter eingesetzt?</a:t>
          </a:r>
          <a:endParaRPr lang="en-US" sz="3000" kern="1200"/>
        </a:p>
      </dsp:txBody>
      <dsp:txXfrm>
        <a:off x="56543" y="2595293"/>
        <a:ext cx="4622427" cy="1045213"/>
      </dsp:txXfrm>
    </dsp:sp>
    <dsp:sp modelId="{675827BB-1AC4-C54C-9E8A-91237696A16D}">
      <dsp:nvSpPr>
        <dsp:cNvPr id="0" name=""/>
        <dsp:cNvSpPr/>
      </dsp:nvSpPr>
      <dsp:spPr>
        <a:xfrm>
          <a:off x="0" y="3783450"/>
          <a:ext cx="4735513" cy="1158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de-CH" sz="3000" b="0" kern="1200"/>
            <a:t>Was «braucht» ein Roboter?</a:t>
          </a:r>
          <a:endParaRPr lang="en-US" sz="3000" kern="1200"/>
        </a:p>
      </dsp:txBody>
      <dsp:txXfrm>
        <a:off x="56543" y="3839993"/>
        <a:ext cx="4622427" cy="10452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52065" cy="49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t" anchorCtr="0" compatLnSpc="1">
            <a:prstTxWarp prst="textNoShape">
              <a:avLst/>
            </a:prstTxWarp>
          </a:bodyPr>
          <a:lstStyle>
            <a:lvl1pPr defTabSz="914785" eaLnBrk="1" hangingPunct="1">
              <a:spcBef>
                <a:spcPct val="0"/>
              </a:spcBef>
              <a:buFontTx/>
              <a:buNone/>
              <a:defRPr sz="1200">
                <a:latin typeface="Arial" charset="0"/>
              </a:defRPr>
            </a:lvl1pPr>
          </a:lstStyle>
          <a:p>
            <a:endParaRPr lang="de-CH"/>
          </a:p>
        </p:txBody>
      </p:sp>
      <p:sp>
        <p:nvSpPr>
          <p:cNvPr id="9219" name="Rectangle 3"/>
          <p:cNvSpPr>
            <a:spLocks noGrp="1" noChangeArrowheads="1"/>
          </p:cNvSpPr>
          <p:nvPr>
            <p:ph type="dt" sz="quarter" idx="1"/>
          </p:nvPr>
        </p:nvSpPr>
        <p:spPr bwMode="auto">
          <a:xfrm>
            <a:off x="3858289" y="0"/>
            <a:ext cx="2952065" cy="49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t" anchorCtr="0" compatLnSpc="1">
            <a:prstTxWarp prst="textNoShape">
              <a:avLst/>
            </a:prstTxWarp>
          </a:bodyPr>
          <a:lstStyle>
            <a:lvl1pPr algn="r" defTabSz="914785" eaLnBrk="1" hangingPunct="1">
              <a:spcBef>
                <a:spcPct val="0"/>
              </a:spcBef>
              <a:buFontTx/>
              <a:buNone/>
              <a:defRPr sz="1200">
                <a:latin typeface="Arial" charset="0"/>
              </a:defRPr>
            </a:lvl1pPr>
          </a:lstStyle>
          <a:p>
            <a:endParaRPr lang="de-CH"/>
          </a:p>
        </p:txBody>
      </p:sp>
      <p:sp>
        <p:nvSpPr>
          <p:cNvPr id="9220" name="Rectangle 4"/>
          <p:cNvSpPr>
            <a:spLocks noGrp="1" noChangeArrowheads="1"/>
          </p:cNvSpPr>
          <p:nvPr>
            <p:ph type="ftr" sz="quarter" idx="2"/>
          </p:nvPr>
        </p:nvSpPr>
        <p:spPr bwMode="auto">
          <a:xfrm>
            <a:off x="1" y="9444742"/>
            <a:ext cx="2952065" cy="49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b" anchorCtr="0" compatLnSpc="1">
            <a:prstTxWarp prst="textNoShape">
              <a:avLst/>
            </a:prstTxWarp>
          </a:bodyPr>
          <a:lstStyle>
            <a:lvl1pPr defTabSz="914785" eaLnBrk="1" hangingPunct="1">
              <a:spcBef>
                <a:spcPct val="0"/>
              </a:spcBef>
              <a:buFontTx/>
              <a:buNone/>
              <a:defRPr sz="1200">
                <a:latin typeface="Arial" charset="0"/>
              </a:defRPr>
            </a:lvl1pPr>
          </a:lstStyle>
          <a:p>
            <a:endParaRPr lang="de-CH"/>
          </a:p>
        </p:txBody>
      </p:sp>
      <p:sp>
        <p:nvSpPr>
          <p:cNvPr id="9221" name="Rectangle 5"/>
          <p:cNvSpPr>
            <a:spLocks noGrp="1" noChangeArrowheads="1"/>
          </p:cNvSpPr>
          <p:nvPr>
            <p:ph type="sldNum" sz="quarter" idx="3"/>
          </p:nvPr>
        </p:nvSpPr>
        <p:spPr bwMode="auto">
          <a:xfrm>
            <a:off x="3858289" y="9444742"/>
            <a:ext cx="2952065" cy="49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b" anchorCtr="0" compatLnSpc="1">
            <a:prstTxWarp prst="textNoShape">
              <a:avLst/>
            </a:prstTxWarp>
          </a:bodyPr>
          <a:lstStyle>
            <a:lvl1pPr algn="r" defTabSz="914785" eaLnBrk="1" hangingPunct="1">
              <a:spcBef>
                <a:spcPct val="0"/>
              </a:spcBef>
              <a:buFontTx/>
              <a:buNone/>
              <a:defRPr sz="1200">
                <a:latin typeface="Arial" charset="0"/>
              </a:defRPr>
            </a:lvl1pPr>
          </a:lstStyle>
          <a:p>
            <a:fld id="{8E9B6629-603F-4611-AC95-5B3831ABCCB8}" type="slidenum">
              <a:rPr lang="de-CH"/>
              <a:pPr/>
              <a:t>‹Nr.›</a:t>
            </a:fld>
            <a:endParaRPr lang="de-CH"/>
          </a:p>
        </p:txBody>
      </p:sp>
    </p:spTree>
    <p:extLst>
      <p:ext uri="{BB962C8B-B14F-4D97-AF65-F5344CB8AC3E}">
        <p14:creationId xmlns:p14="http://schemas.microsoft.com/office/powerpoint/2010/main" val="1191999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52065" cy="49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t" anchorCtr="0" compatLnSpc="1">
            <a:prstTxWarp prst="textNoShape">
              <a:avLst/>
            </a:prstTxWarp>
          </a:bodyPr>
          <a:lstStyle>
            <a:lvl1pPr defTabSz="914785" eaLnBrk="1" hangingPunct="1">
              <a:spcBef>
                <a:spcPct val="0"/>
              </a:spcBef>
              <a:buFontTx/>
              <a:buNone/>
              <a:defRPr sz="1200">
                <a:latin typeface="Arial" charset="0"/>
              </a:defRPr>
            </a:lvl1pPr>
          </a:lstStyle>
          <a:p>
            <a:endParaRPr lang="de-CH"/>
          </a:p>
        </p:txBody>
      </p:sp>
      <p:sp>
        <p:nvSpPr>
          <p:cNvPr id="7171" name="Rectangle 3"/>
          <p:cNvSpPr>
            <a:spLocks noGrp="1" noChangeArrowheads="1"/>
          </p:cNvSpPr>
          <p:nvPr>
            <p:ph type="dt" idx="1"/>
          </p:nvPr>
        </p:nvSpPr>
        <p:spPr bwMode="auto">
          <a:xfrm>
            <a:off x="3858289" y="0"/>
            <a:ext cx="2952065" cy="49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t" anchorCtr="0" compatLnSpc="1">
            <a:prstTxWarp prst="textNoShape">
              <a:avLst/>
            </a:prstTxWarp>
          </a:bodyPr>
          <a:lstStyle>
            <a:lvl1pPr algn="r" defTabSz="914785" eaLnBrk="1" hangingPunct="1">
              <a:spcBef>
                <a:spcPct val="0"/>
              </a:spcBef>
              <a:buFontTx/>
              <a:buNone/>
              <a:defRPr sz="1200">
                <a:latin typeface="Arial" charset="0"/>
              </a:defRPr>
            </a:lvl1pPr>
          </a:lstStyle>
          <a:p>
            <a:endParaRPr lang="de-CH"/>
          </a:p>
        </p:txBody>
      </p:sp>
      <p:sp>
        <p:nvSpPr>
          <p:cNvPr id="7172" name="Rectangle 4"/>
          <p:cNvSpPr>
            <a:spLocks noGrp="1" noRot="1" noChangeAspect="1" noChangeArrowheads="1" noTextEdit="1"/>
          </p:cNvSpPr>
          <p:nvPr>
            <p:ph type="sldImg" idx="2"/>
          </p:nvPr>
        </p:nvSpPr>
        <p:spPr bwMode="auto">
          <a:xfrm>
            <a:off x="768350" y="742950"/>
            <a:ext cx="5275263"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0876" y="4722371"/>
            <a:ext cx="5450214" cy="447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7174" name="Rectangle 6"/>
          <p:cNvSpPr>
            <a:spLocks noGrp="1" noChangeArrowheads="1"/>
          </p:cNvSpPr>
          <p:nvPr>
            <p:ph type="ftr" sz="quarter" idx="4"/>
          </p:nvPr>
        </p:nvSpPr>
        <p:spPr bwMode="auto">
          <a:xfrm>
            <a:off x="1" y="9444742"/>
            <a:ext cx="2952065" cy="49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b" anchorCtr="0" compatLnSpc="1">
            <a:prstTxWarp prst="textNoShape">
              <a:avLst/>
            </a:prstTxWarp>
          </a:bodyPr>
          <a:lstStyle>
            <a:lvl1pPr defTabSz="914785" eaLnBrk="1" hangingPunct="1">
              <a:spcBef>
                <a:spcPct val="0"/>
              </a:spcBef>
              <a:buFontTx/>
              <a:buNone/>
              <a:defRPr sz="1200">
                <a:latin typeface="Arial" charset="0"/>
              </a:defRPr>
            </a:lvl1pPr>
          </a:lstStyle>
          <a:p>
            <a:endParaRPr lang="de-CH"/>
          </a:p>
        </p:txBody>
      </p:sp>
      <p:sp>
        <p:nvSpPr>
          <p:cNvPr id="7175" name="Rectangle 7"/>
          <p:cNvSpPr>
            <a:spLocks noGrp="1" noChangeArrowheads="1"/>
          </p:cNvSpPr>
          <p:nvPr>
            <p:ph type="sldNum" sz="quarter" idx="5"/>
          </p:nvPr>
        </p:nvSpPr>
        <p:spPr bwMode="auto">
          <a:xfrm>
            <a:off x="3858289" y="9444742"/>
            <a:ext cx="2952065" cy="49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11" tIns="45756" rIns="91511" bIns="45756" numCol="1" anchor="b" anchorCtr="0" compatLnSpc="1">
            <a:prstTxWarp prst="textNoShape">
              <a:avLst/>
            </a:prstTxWarp>
          </a:bodyPr>
          <a:lstStyle>
            <a:lvl1pPr algn="r" defTabSz="914785" eaLnBrk="1" hangingPunct="1">
              <a:spcBef>
                <a:spcPct val="0"/>
              </a:spcBef>
              <a:buFontTx/>
              <a:buNone/>
              <a:defRPr sz="1200">
                <a:latin typeface="Arial" charset="0"/>
              </a:defRPr>
            </a:lvl1pPr>
          </a:lstStyle>
          <a:p>
            <a:fld id="{4AB71118-2C9A-467D-AA21-79AA428B6E13}" type="slidenum">
              <a:rPr lang="de-CH"/>
              <a:pPr/>
              <a:t>‹Nr.›</a:t>
            </a:fld>
            <a:endParaRPr lang="de-CH"/>
          </a:p>
        </p:txBody>
      </p:sp>
    </p:spTree>
    <p:extLst>
      <p:ext uri="{BB962C8B-B14F-4D97-AF65-F5344CB8AC3E}">
        <p14:creationId xmlns:p14="http://schemas.microsoft.com/office/powerpoint/2010/main" val="651898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xqMVg5ixh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watch?v=xqMVg5ixh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3UxZDJ1HiP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E8FAE-EF39-4225-A8C9-C095AFF0B1AA}" type="slidenum">
              <a:rPr lang="de-CH"/>
              <a:pPr/>
              <a:t>1</a:t>
            </a:fld>
            <a:endParaRPr lang="de-CH"/>
          </a:p>
        </p:txBody>
      </p:sp>
      <p:sp>
        <p:nvSpPr>
          <p:cNvPr id="498690" name="Rectangle 2"/>
          <p:cNvSpPr>
            <a:spLocks noGrp="1" noRot="1" noChangeAspect="1" noChangeArrowheads="1" noTextEdit="1"/>
          </p:cNvSpPr>
          <p:nvPr>
            <p:ph type="sldImg"/>
          </p:nvPr>
        </p:nvSpPr>
        <p:spPr>
          <a:xfrm>
            <a:off x="766763" y="742950"/>
            <a:ext cx="5280025" cy="3733800"/>
          </a:xfrm>
          <a:ln/>
        </p:spPr>
      </p:sp>
      <p:sp>
        <p:nvSpPr>
          <p:cNvPr id="498691" name="Rectangle 3"/>
          <p:cNvSpPr>
            <a:spLocks noGrp="1" noChangeArrowheads="1"/>
          </p:cNvSpPr>
          <p:nvPr>
            <p:ph type="body" idx="1"/>
          </p:nvPr>
        </p:nvSpPr>
        <p:spPr>
          <a:xfrm>
            <a:off x="907833" y="4722371"/>
            <a:ext cx="4996298" cy="4476717"/>
          </a:xfrm>
        </p:spPr>
        <p:txBody>
          <a:bodyPr/>
          <a:lstStyle/>
          <a:p>
            <a:pPr>
              <a:lnSpc>
                <a:spcPct val="110000"/>
              </a:lnSpc>
              <a:spcBef>
                <a:spcPct val="50000"/>
              </a:spcBef>
            </a:pPr>
            <a:r>
              <a:rPr lang="fr-FR" b="1" u="sng" dirty="0" smtClean="0"/>
              <a:t>Mars Rover der Nasa: </a:t>
            </a:r>
            <a:r>
              <a:rPr lang="fr-FR" b="0" u="none" dirty="0" err="1" smtClean="0"/>
              <a:t>Zwei</a:t>
            </a:r>
            <a:r>
              <a:rPr lang="fr-FR" b="0" u="none" baseline="0" dirty="0" smtClean="0"/>
              <a:t> </a:t>
            </a:r>
            <a:r>
              <a:rPr lang="fr-FR" b="0" u="none" baseline="0" dirty="0" err="1" smtClean="0"/>
              <a:t>solche</a:t>
            </a:r>
            <a:r>
              <a:rPr lang="fr-FR" b="0" u="none" baseline="0" dirty="0" smtClean="0"/>
              <a:t> </a:t>
            </a:r>
            <a:r>
              <a:rPr lang="fr-FR" b="0" u="none" baseline="0" dirty="0" err="1" smtClean="0"/>
              <a:t>Roboter</a:t>
            </a:r>
            <a:r>
              <a:rPr lang="fr-FR" b="0" u="none" baseline="0" dirty="0" smtClean="0"/>
              <a:t> </a:t>
            </a:r>
            <a:r>
              <a:rPr lang="fr-FR" b="0" u="none" baseline="0" dirty="0" err="1" smtClean="0"/>
              <a:t>erkunden</a:t>
            </a:r>
            <a:r>
              <a:rPr lang="fr-FR" b="0" u="none" baseline="0" dirty="0" smtClean="0"/>
              <a:t> </a:t>
            </a:r>
            <a:r>
              <a:rPr lang="fr-FR" b="0" u="none" baseline="0" dirty="0" err="1" smtClean="0"/>
              <a:t>seit</a:t>
            </a:r>
            <a:r>
              <a:rPr lang="fr-FR" b="0" u="none" baseline="0" dirty="0" smtClean="0"/>
              <a:t> </a:t>
            </a:r>
            <a:r>
              <a:rPr lang="fr-FR" b="0" u="none" baseline="0" dirty="0" err="1" smtClean="0"/>
              <a:t>fast</a:t>
            </a:r>
            <a:r>
              <a:rPr lang="fr-FR" b="0" u="none" baseline="0" dirty="0" smtClean="0"/>
              <a:t> </a:t>
            </a:r>
            <a:r>
              <a:rPr lang="fr-FR" b="0" u="none" baseline="0" dirty="0" err="1" smtClean="0"/>
              <a:t>zehn</a:t>
            </a:r>
            <a:r>
              <a:rPr lang="fr-FR" b="0" u="none" baseline="0" dirty="0" smtClean="0"/>
              <a:t> </a:t>
            </a:r>
            <a:r>
              <a:rPr lang="fr-FR" b="0" u="none" baseline="0" dirty="0" err="1" smtClean="0"/>
              <a:t>Jahren</a:t>
            </a:r>
            <a:r>
              <a:rPr lang="fr-FR" b="0" u="none" baseline="0" dirty="0" smtClean="0"/>
              <a:t> die </a:t>
            </a:r>
            <a:r>
              <a:rPr lang="fr-FR" b="0" u="none" baseline="0" dirty="0" err="1" smtClean="0"/>
              <a:t>Oberfläche</a:t>
            </a:r>
            <a:r>
              <a:rPr lang="fr-FR" b="0" u="none" baseline="0" dirty="0" smtClean="0"/>
              <a:t> des Mars. </a:t>
            </a:r>
            <a:r>
              <a:rPr lang="fr-FR" b="0" u="none" baseline="0" dirty="0" err="1" smtClean="0"/>
              <a:t>Sie</a:t>
            </a:r>
            <a:r>
              <a:rPr lang="fr-FR" b="0" u="none" baseline="0" dirty="0" smtClean="0"/>
              <a:t> </a:t>
            </a:r>
            <a:r>
              <a:rPr lang="fr-FR" b="0" u="none" baseline="0" dirty="0" err="1" smtClean="0"/>
              <a:t>tun</a:t>
            </a:r>
            <a:r>
              <a:rPr lang="fr-FR" b="0" u="none" baseline="0" dirty="0" smtClean="0"/>
              <a:t> dies </a:t>
            </a:r>
            <a:r>
              <a:rPr lang="fr-FR" b="0" u="none" baseline="0" dirty="0" err="1" smtClean="0"/>
              <a:t>halb</a:t>
            </a:r>
            <a:r>
              <a:rPr lang="fr-FR" b="0" u="none" baseline="0" dirty="0" smtClean="0"/>
              <a:t> </a:t>
            </a:r>
            <a:r>
              <a:rPr lang="fr-FR" b="0" u="none" baseline="0" dirty="0" err="1" smtClean="0"/>
              <a:t>autonom</a:t>
            </a:r>
            <a:r>
              <a:rPr lang="fr-FR" b="0" u="none" baseline="0" dirty="0" smtClean="0"/>
              <a:t>, </a:t>
            </a:r>
            <a:r>
              <a:rPr lang="fr-FR" b="0" u="none" baseline="0" dirty="0" err="1" smtClean="0"/>
              <a:t>halb</a:t>
            </a:r>
            <a:r>
              <a:rPr lang="fr-FR" b="0" u="none" baseline="0" dirty="0" smtClean="0"/>
              <a:t> « </a:t>
            </a:r>
            <a:r>
              <a:rPr lang="fr-FR" b="0" u="none" baseline="0" dirty="0" err="1" smtClean="0"/>
              <a:t>ferngesteuert</a:t>
            </a:r>
            <a:r>
              <a:rPr lang="fr-FR" b="0" u="none" baseline="0" dirty="0" smtClean="0"/>
              <a:t> » von der </a:t>
            </a:r>
            <a:r>
              <a:rPr lang="fr-FR" b="0" u="none" baseline="0" dirty="0" err="1" smtClean="0"/>
              <a:t>Erde</a:t>
            </a:r>
            <a:endParaRPr lang="fr-FR" b="0" u="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CH" dirty="0" smtClean="0"/>
              <a:t>Video</a:t>
            </a:r>
            <a:r>
              <a:rPr lang="de-CH" baseline="0" dirty="0" smtClean="0"/>
              <a:t> aus: </a:t>
            </a:r>
            <a:r>
              <a:rPr lang="de-CH" dirty="0" smtClean="0">
                <a:hlinkClick r:id="rId3"/>
              </a:rPr>
              <a:t>http://www.youtube.com/watch?v=xqMVg5ixhd0</a:t>
            </a:r>
            <a:endParaRPr lang="de-CH" dirty="0" smtClean="0"/>
          </a:p>
        </p:txBody>
      </p:sp>
      <p:sp>
        <p:nvSpPr>
          <p:cNvPr id="4" name="Foliennummernplatzhalter 3"/>
          <p:cNvSpPr>
            <a:spLocks noGrp="1"/>
          </p:cNvSpPr>
          <p:nvPr>
            <p:ph type="sldNum" sz="quarter" idx="10"/>
          </p:nvPr>
        </p:nvSpPr>
        <p:spPr/>
        <p:txBody>
          <a:bodyPr/>
          <a:lstStyle/>
          <a:p>
            <a:fld id="{4AB71118-2C9A-467D-AA21-79AA428B6E13}" type="slidenum">
              <a:rPr lang="de-CH" smtClean="0"/>
              <a:pPr/>
              <a:t>10</a:t>
            </a:fld>
            <a:endParaRPr lang="de-CH"/>
          </a:p>
        </p:txBody>
      </p:sp>
    </p:spTree>
    <p:extLst>
      <p:ext uri="{BB962C8B-B14F-4D97-AF65-F5344CB8AC3E}">
        <p14:creationId xmlns:p14="http://schemas.microsoft.com/office/powerpoint/2010/main" val="378587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CH" dirty="0" smtClean="0"/>
              <a:t>Video</a:t>
            </a:r>
            <a:r>
              <a:rPr lang="de-CH" baseline="0" dirty="0" smtClean="0"/>
              <a:t> aus: </a:t>
            </a:r>
            <a:r>
              <a:rPr lang="de-CH" dirty="0" smtClean="0">
                <a:hlinkClick r:id="rId3"/>
              </a:rPr>
              <a:t>http://www.youtube.com/watch?v=xqMVg5ixhd0</a:t>
            </a:r>
            <a:endParaRPr lang="de-CH" dirty="0" smtClean="0"/>
          </a:p>
        </p:txBody>
      </p:sp>
      <p:sp>
        <p:nvSpPr>
          <p:cNvPr id="4" name="Foliennummernplatzhalter 3"/>
          <p:cNvSpPr>
            <a:spLocks noGrp="1"/>
          </p:cNvSpPr>
          <p:nvPr>
            <p:ph type="sldNum" sz="quarter" idx="10"/>
          </p:nvPr>
        </p:nvSpPr>
        <p:spPr/>
        <p:txBody>
          <a:bodyPr/>
          <a:lstStyle/>
          <a:p>
            <a:fld id="{4AB71118-2C9A-467D-AA21-79AA428B6E13}" type="slidenum">
              <a:rPr lang="de-CH" smtClean="0"/>
              <a:pPr/>
              <a:t>11</a:t>
            </a:fld>
            <a:endParaRPr lang="de-CH"/>
          </a:p>
        </p:txBody>
      </p:sp>
    </p:spTree>
    <p:extLst>
      <p:ext uri="{BB962C8B-B14F-4D97-AF65-F5344CB8AC3E}">
        <p14:creationId xmlns:p14="http://schemas.microsoft.com/office/powerpoint/2010/main" val="229989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12</a:t>
            </a:fld>
            <a:endParaRPr lang="de-CH"/>
          </a:p>
        </p:txBody>
      </p:sp>
    </p:spTree>
    <p:extLst>
      <p:ext uri="{BB962C8B-B14F-4D97-AF65-F5344CB8AC3E}">
        <p14:creationId xmlns:p14="http://schemas.microsoft.com/office/powerpoint/2010/main" val="1683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13</a:t>
            </a:fld>
            <a:endParaRPr lang="de-CH"/>
          </a:p>
        </p:txBody>
      </p:sp>
    </p:spTree>
    <p:extLst>
      <p:ext uri="{BB962C8B-B14F-4D97-AF65-F5344CB8AC3E}">
        <p14:creationId xmlns:p14="http://schemas.microsoft.com/office/powerpoint/2010/main" val="199280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0E197D5-8F2B-4528-BFEB-21BE5EBF30BE}" type="slidenum">
              <a:rPr lang="de-CH" smtClean="0"/>
              <a:pPr/>
              <a:t>14</a:t>
            </a:fld>
            <a:endParaRPr lang="de-CH"/>
          </a:p>
        </p:txBody>
      </p:sp>
    </p:spTree>
    <p:extLst>
      <p:ext uri="{BB962C8B-B14F-4D97-AF65-F5344CB8AC3E}">
        <p14:creationId xmlns:p14="http://schemas.microsoft.com/office/powerpoint/2010/main" val="15334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15</a:t>
            </a:fld>
            <a:endParaRPr lang="de-CH"/>
          </a:p>
        </p:txBody>
      </p:sp>
    </p:spTree>
    <p:extLst>
      <p:ext uri="{BB962C8B-B14F-4D97-AF65-F5344CB8AC3E}">
        <p14:creationId xmlns:p14="http://schemas.microsoft.com/office/powerpoint/2010/main" val="312925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16</a:t>
            </a:fld>
            <a:endParaRPr lang="de-CH"/>
          </a:p>
        </p:txBody>
      </p:sp>
    </p:spTree>
    <p:extLst>
      <p:ext uri="{BB962C8B-B14F-4D97-AF65-F5344CB8AC3E}">
        <p14:creationId xmlns:p14="http://schemas.microsoft.com/office/powerpoint/2010/main" val="2175178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17</a:t>
            </a:fld>
            <a:endParaRPr lang="de-CH"/>
          </a:p>
        </p:txBody>
      </p:sp>
    </p:spTree>
    <p:extLst>
      <p:ext uri="{BB962C8B-B14F-4D97-AF65-F5344CB8AC3E}">
        <p14:creationId xmlns:p14="http://schemas.microsoft.com/office/powerpoint/2010/main" val="80317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18</a:t>
            </a:fld>
            <a:endParaRPr lang="de-CH"/>
          </a:p>
        </p:txBody>
      </p:sp>
    </p:spTree>
    <p:extLst>
      <p:ext uri="{BB962C8B-B14F-4D97-AF65-F5344CB8AC3E}">
        <p14:creationId xmlns:p14="http://schemas.microsoft.com/office/powerpoint/2010/main" val="103131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19</a:t>
            </a:fld>
            <a:endParaRPr lang="de-CH"/>
          </a:p>
        </p:txBody>
      </p:sp>
    </p:spTree>
    <p:extLst>
      <p:ext uri="{BB962C8B-B14F-4D97-AF65-F5344CB8AC3E}">
        <p14:creationId xmlns:p14="http://schemas.microsoft.com/office/powerpoint/2010/main" val="199280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CH" b="0" dirty="0" err="1"/>
              <a:t>SuS</a:t>
            </a:r>
            <a:r>
              <a:rPr lang="de-CH" b="0" dirty="0"/>
              <a:t> nennen Anwendungen </a:t>
            </a:r>
            <a:r>
              <a:rPr lang="de-CH" b="0" dirty="0">
                <a:sym typeface="Wingdings" pitchFamily="2" charset="2"/>
              </a:rPr>
              <a:t> </a:t>
            </a:r>
            <a:r>
              <a:rPr lang="de-CH" b="0" dirty="0"/>
              <a:t>Film schauen </a:t>
            </a:r>
            <a:r>
              <a:rPr lang="de-CH" b="0" dirty="0">
                <a:sym typeface="Wingdings" pitchFamily="2" charset="2"/>
              </a:rPr>
              <a:t> Diskussion</a:t>
            </a:r>
            <a:endParaRPr lang="de-CH"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b="0" dirty="0"/>
              <a:t>Boston Dynamics' </a:t>
            </a:r>
            <a:r>
              <a:rPr lang="de-CH" b="0" dirty="0" err="1"/>
              <a:t>amazing</a:t>
            </a:r>
            <a:r>
              <a:rPr lang="de-CH" b="0" dirty="0"/>
              <a:t> </a:t>
            </a:r>
            <a:r>
              <a:rPr lang="de-CH" b="0" dirty="0" err="1"/>
              <a:t>robots</a:t>
            </a:r>
            <a:r>
              <a:rPr lang="de-CH" b="0" dirty="0"/>
              <a:t> Atlas </a:t>
            </a:r>
            <a:r>
              <a:rPr lang="de-CH" b="0" dirty="0" err="1"/>
              <a:t>and</a:t>
            </a:r>
            <a:r>
              <a:rPr lang="de-CH" b="0" dirty="0"/>
              <a:t> Handle: https://</a:t>
            </a:r>
            <a:r>
              <a:rPr lang="de-CH" b="0" dirty="0" err="1"/>
              <a:t>www.youtube.com</a:t>
            </a:r>
            <a:r>
              <a:rPr lang="de-CH" b="0" dirty="0"/>
              <a:t>/</a:t>
            </a:r>
            <a:r>
              <a:rPr lang="de-CH" b="0" dirty="0" err="1"/>
              <a:t>watch?v</a:t>
            </a:r>
            <a:r>
              <a:rPr lang="de-CH" b="0" dirty="0"/>
              <a:t>=uhND7Mvp3f4</a:t>
            </a:r>
          </a:p>
        </p:txBody>
      </p:sp>
      <p:sp>
        <p:nvSpPr>
          <p:cNvPr id="4" name="Foliennummernplatzhalter 3"/>
          <p:cNvSpPr>
            <a:spLocks noGrp="1"/>
          </p:cNvSpPr>
          <p:nvPr>
            <p:ph type="sldNum" sz="quarter" idx="10"/>
          </p:nvPr>
        </p:nvSpPr>
        <p:spPr/>
        <p:txBody>
          <a:bodyPr/>
          <a:lstStyle/>
          <a:p>
            <a:fld id="{90E197D5-8F2B-4528-BFEB-21BE5EBF30BE}" type="slidenum">
              <a:rPr lang="de-CH" smtClean="0"/>
              <a:pPr/>
              <a:t>2</a:t>
            </a:fld>
            <a:endParaRPr lang="de-CH"/>
          </a:p>
        </p:txBody>
      </p:sp>
    </p:spTree>
    <p:extLst>
      <p:ext uri="{BB962C8B-B14F-4D97-AF65-F5344CB8AC3E}">
        <p14:creationId xmlns:p14="http://schemas.microsoft.com/office/powerpoint/2010/main" val="91508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3</a:t>
            </a:fld>
            <a:endParaRPr lang="de-CH"/>
          </a:p>
        </p:txBody>
      </p:sp>
    </p:spTree>
    <p:extLst>
      <p:ext uri="{BB962C8B-B14F-4D97-AF65-F5344CB8AC3E}">
        <p14:creationId xmlns:p14="http://schemas.microsoft.com/office/powerpoint/2010/main" val="31664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SuS</a:t>
            </a:r>
            <a:r>
              <a:rPr lang="de-CH" dirty="0"/>
              <a:t> diskutieren in PA/GA</a:t>
            </a:r>
          </a:p>
        </p:txBody>
      </p:sp>
      <p:sp>
        <p:nvSpPr>
          <p:cNvPr id="4" name="Foliennummernplatzhalter 3"/>
          <p:cNvSpPr>
            <a:spLocks noGrp="1"/>
          </p:cNvSpPr>
          <p:nvPr>
            <p:ph type="sldNum" sz="quarter" idx="10"/>
          </p:nvPr>
        </p:nvSpPr>
        <p:spPr/>
        <p:txBody>
          <a:bodyPr/>
          <a:lstStyle/>
          <a:p>
            <a:fld id="{4AB71118-2C9A-467D-AA21-79AA428B6E13}" type="slidenum">
              <a:rPr lang="de-CH" smtClean="0"/>
              <a:pPr/>
              <a:t>4</a:t>
            </a:fld>
            <a:endParaRPr lang="de-CH"/>
          </a:p>
        </p:txBody>
      </p:sp>
    </p:spTree>
    <p:extLst>
      <p:ext uri="{BB962C8B-B14F-4D97-AF65-F5344CB8AC3E}">
        <p14:creationId xmlns:p14="http://schemas.microsoft.com/office/powerpoint/2010/main" val="105220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AB71118-2C9A-467D-AA21-79AA428B6E13}" type="slidenum">
              <a:rPr lang="de-CH" smtClean="0"/>
              <a:pPr/>
              <a:t>5</a:t>
            </a:fld>
            <a:endParaRPr lang="de-CH"/>
          </a:p>
        </p:txBody>
      </p:sp>
    </p:spTree>
    <p:extLst>
      <p:ext uri="{BB962C8B-B14F-4D97-AF65-F5344CB8AC3E}">
        <p14:creationId xmlns:p14="http://schemas.microsoft.com/office/powerpoint/2010/main" val="89307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Stationäre Roboter</a:t>
            </a:r>
            <a:r>
              <a:rPr lang="de-CH" baseline="0" dirty="0" smtClean="0"/>
              <a:t> sind fest montiert und können ihre Basis nicht bewegen. Dadurch wissen sie aber immer wo sie sind (bezüglich ihrer Umgebung).</a:t>
            </a:r>
          </a:p>
          <a:p>
            <a:r>
              <a:rPr lang="de-CH" baseline="0" dirty="0" smtClean="0"/>
              <a:t>Mobile Roboter können sich frei bewegen und brauchen deshalb auch andere Anhaltspunkte als stationäre Roboter. Mit Hilfe von GPS oder anderen Sensoren kann eine Flugdrohne oder ein Laufroboter seine aktuelle Position bestimmen.</a:t>
            </a:r>
            <a:endParaRPr lang="de-CH" dirty="0" smtClean="0"/>
          </a:p>
        </p:txBody>
      </p:sp>
      <p:sp>
        <p:nvSpPr>
          <p:cNvPr id="4" name="Foliennummernplatzhalter 3"/>
          <p:cNvSpPr>
            <a:spLocks noGrp="1"/>
          </p:cNvSpPr>
          <p:nvPr>
            <p:ph type="sldNum" sz="quarter" idx="10"/>
          </p:nvPr>
        </p:nvSpPr>
        <p:spPr/>
        <p:txBody>
          <a:bodyPr/>
          <a:lstStyle/>
          <a:p>
            <a:fld id="{90E197D5-8F2B-4528-BFEB-21BE5EBF30BE}" type="slidenum">
              <a:rPr lang="de-CH" smtClean="0"/>
              <a:pPr/>
              <a:t>6</a:t>
            </a:fld>
            <a:endParaRPr lang="de-CH"/>
          </a:p>
        </p:txBody>
      </p:sp>
    </p:spTree>
    <p:extLst>
      <p:ext uri="{BB962C8B-B14F-4D97-AF65-F5344CB8AC3E}">
        <p14:creationId xmlns:p14="http://schemas.microsoft.com/office/powerpoint/2010/main" val="299611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Bild 1: </a:t>
            </a:r>
            <a:r>
              <a:rPr lang="de-CH" dirty="0" err="1" smtClean="0"/>
              <a:t>DaVinci</a:t>
            </a:r>
            <a:r>
              <a:rPr lang="de-CH" baseline="0" dirty="0" smtClean="0"/>
              <a:t> Roboter für Operationen (Teleoperator)</a:t>
            </a:r>
          </a:p>
          <a:p>
            <a:r>
              <a:rPr lang="de-CH" baseline="0" dirty="0" smtClean="0"/>
              <a:t>Der Chirurg sieht durch einen Bildschirm die Operation. Mit seinen Händen bewegt er komplizierte Joysticks als würde er selbst operieren. Seine Bewegungen werden direkt auf den Roboter übertragen, nur zittert dieser nicht wie ein normaler Mensch.</a:t>
            </a:r>
          </a:p>
          <a:p>
            <a:endParaRPr lang="de-CH" baseline="0" dirty="0" smtClean="0"/>
          </a:p>
          <a:p>
            <a:r>
              <a:rPr lang="de-CH" baseline="0" dirty="0" smtClean="0"/>
              <a:t>Bild 2: </a:t>
            </a:r>
            <a:r>
              <a:rPr lang="de-CH" baseline="0" dirty="0" err="1" smtClean="0"/>
              <a:t>Scooba</a:t>
            </a:r>
            <a:r>
              <a:rPr lang="de-CH" baseline="0" dirty="0" smtClean="0"/>
              <a:t> Roboterstaubsauger (putzt nach festprogrammiertem Programm)</a:t>
            </a:r>
          </a:p>
          <a:p>
            <a:r>
              <a:rPr lang="de-CH" baseline="0" dirty="0" smtClean="0"/>
              <a:t>Dieser Staubsauger ist fest programmiert und kennt nur sein aktuelles Programm um den Boden zu saugen. Für andere Aufgaben ist er nicht geeignet.</a:t>
            </a:r>
          </a:p>
          <a:p>
            <a:endParaRPr lang="de-CH" baseline="0" dirty="0" smtClean="0"/>
          </a:p>
          <a:p>
            <a:r>
              <a:rPr lang="de-CH" baseline="0" dirty="0" smtClean="0"/>
              <a:t>Bild 3: Kuka Schweissroboter (kann für jede Aufgabe neu programmiert werden)</a:t>
            </a:r>
          </a:p>
          <a:p>
            <a:r>
              <a:rPr lang="de-CH" baseline="0" dirty="0" smtClean="0"/>
              <a:t>Dieser Roboterarm kann immer wieder neu für jede Aufgabe programmiert werden. Nachdem er an 100 Autos geschweisst hat kann man ihn problemlos </a:t>
            </a:r>
            <a:r>
              <a:rPr lang="de-CH" baseline="0" dirty="0" err="1" smtClean="0"/>
              <a:t>z.B</a:t>
            </a:r>
            <a:r>
              <a:rPr lang="de-CH" baseline="0" dirty="0" smtClean="0"/>
              <a:t> auf Sonnenkollektoren umprogrammieren</a:t>
            </a:r>
            <a:endParaRPr lang="de-CH" dirty="0"/>
          </a:p>
        </p:txBody>
      </p:sp>
      <p:sp>
        <p:nvSpPr>
          <p:cNvPr id="4" name="Foliennummernplatzhalter 3"/>
          <p:cNvSpPr>
            <a:spLocks noGrp="1"/>
          </p:cNvSpPr>
          <p:nvPr>
            <p:ph type="sldNum" sz="quarter" idx="10"/>
          </p:nvPr>
        </p:nvSpPr>
        <p:spPr/>
        <p:txBody>
          <a:bodyPr/>
          <a:lstStyle/>
          <a:p>
            <a:fld id="{90E197D5-8F2B-4528-BFEB-21BE5EBF30BE}" type="slidenum">
              <a:rPr lang="de-CH" smtClean="0"/>
              <a:pPr/>
              <a:t>7</a:t>
            </a:fld>
            <a:endParaRPr lang="de-CH"/>
          </a:p>
        </p:txBody>
      </p:sp>
    </p:spTree>
    <p:extLst>
      <p:ext uri="{BB962C8B-B14F-4D97-AF65-F5344CB8AC3E}">
        <p14:creationId xmlns:p14="http://schemas.microsoft.com/office/powerpoint/2010/main" val="40321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0E197D5-8F2B-4528-BFEB-21BE5EBF30BE}" type="slidenum">
              <a:rPr lang="de-CH" smtClean="0"/>
              <a:pPr/>
              <a:t>8</a:t>
            </a:fld>
            <a:endParaRPr lang="de-CH"/>
          </a:p>
        </p:txBody>
      </p:sp>
    </p:spTree>
    <p:extLst>
      <p:ext uri="{BB962C8B-B14F-4D97-AF65-F5344CB8AC3E}">
        <p14:creationId xmlns:p14="http://schemas.microsoft.com/office/powerpoint/2010/main" val="39564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Video</a:t>
            </a:r>
            <a:r>
              <a:rPr lang="de-CH" baseline="0" dirty="0" smtClean="0"/>
              <a:t> auch auf: </a:t>
            </a:r>
            <a:r>
              <a:rPr lang="de-CH" dirty="0" smtClean="0">
                <a:hlinkClick r:id="rId3"/>
              </a:rPr>
              <a:t>http://www.youtube.com/watch?v=3UxZDJ1HiPE</a:t>
            </a:r>
            <a:endParaRPr lang="de-CH" dirty="0"/>
          </a:p>
        </p:txBody>
      </p:sp>
      <p:sp>
        <p:nvSpPr>
          <p:cNvPr id="4" name="Foliennummernplatzhalter 3"/>
          <p:cNvSpPr>
            <a:spLocks noGrp="1"/>
          </p:cNvSpPr>
          <p:nvPr>
            <p:ph type="sldNum" sz="quarter" idx="10"/>
          </p:nvPr>
        </p:nvSpPr>
        <p:spPr/>
        <p:txBody>
          <a:bodyPr/>
          <a:lstStyle/>
          <a:p>
            <a:fld id="{4AB71118-2C9A-467D-AA21-79AA428B6E13}" type="slidenum">
              <a:rPr lang="de-CH" smtClean="0"/>
              <a:pPr/>
              <a:t>9</a:t>
            </a:fld>
            <a:endParaRPr lang="de-CH"/>
          </a:p>
        </p:txBody>
      </p:sp>
    </p:spTree>
    <p:extLst>
      <p:ext uri="{BB962C8B-B14F-4D97-AF65-F5344CB8AC3E}">
        <p14:creationId xmlns:p14="http://schemas.microsoft.com/office/powerpoint/2010/main" val="216380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88" y="2349500"/>
            <a:ext cx="9090025" cy="1620838"/>
          </a:xfrm>
          <a:prstGeom prst="rect">
            <a:avLst/>
          </a:prstGeo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Tree>
    <p:extLst>
      <p:ext uri="{BB962C8B-B14F-4D97-AF65-F5344CB8AC3E}">
        <p14:creationId xmlns:p14="http://schemas.microsoft.com/office/powerpoint/2010/main" val="23685624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34988" y="1763713"/>
            <a:ext cx="9623425" cy="499110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41598174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53350" y="303213"/>
            <a:ext cx="2405063" cy="6451600"/>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34988" y="303213"/>
            <a:ext cx="7065962" cy="645160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243151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34988" y="1763713"/>
            <a:ext cx="4735512" cy="49911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5422900" y="1763713"/>
            <a:ext cx="4735513" cy="24193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5422900" y="4335463"/>
            <a:ext cx="4735513" cy="24193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7102847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736600" y="1509713"/>
            <a:ext cx="9213850" cy="361950"/>
          </a:xfrm>
          <a:prstGeom prst="rect">
            <a:avLst/>
          </a:prstGeom>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a:xfrm>
            <a:off x="8221663" y="7197725"/>
            <a:ext cx="865187" cy="179388"/>
          </a:xfrm>
          <a:prstGeom prst="rect">
            <a:avLst/>
          </a:prstGeom>
        </p:spPr>
        <p:txBody>
          <a:bodyPr/>
          <a:lstStyle/>
          <a:p>
            <a:endParaRPr lang="de-CH" dirty="0"/>
          </a:p>
        </p:txBody>
      </p:sp>
      <p:sp>
        <p:nvSpPr>
          <p:cNvPr id="4" name="Fußzeilenplatzhalter 3"/>
          <p:cNvSpPr>
            <a:spLocks noGrp="1"/>
          </p:cNvSpPr>
          <p:nvPr>
            <p:ph type="ftr" sz="quarter" idx="11"/>
          </p:nvPr>
        </p:nvSpPr>
        <p:spPr>
          <a:xfrm>
            <a:off x="736600" y="7197725"/>
            <a:ext cx="7485063" cy="179388"/>
          </a:xfrm>
          <a:prstGeom prst="rect">
            <a:avLst/>
          </a:prstGeom>
        </p:spPr>
        <p:txBody>
          <a:bodyPr/>
          <a:lstStyle/>
          <a:p>
            <a:endParaRPr lang="de-CH" dirty="0"/>
          </a:p>
        </p:txBody>
      </p:sp>
      <p:sp>
        <p:nvSpPr>
          <p:cNvPr id="5" name="Foliennummernplatzhalter 4"/>
          <p:cNvSpPr>
            <a:spLocks noGrp="1"/>
          </p:cNvSpPr>
          <p:nvPr>
            <p:ph type="sldNum" sz="quarter" idx="12"/>
          </p:nvPr>
        </p:nvSpPr>
        <p:spPr>
          <a:xfrm>
            <a:off x="9086850" y="7197725"/>
            <a:ext cx="863600" cy="179388"/>
          </a:xfrm>
          <a:prstGeom prst="rect">
            <a:avLst/>
          </a:prstGeom>
        </p:spPr>
        <p:txBody>
          <a:bodyPr/>
          <a:lstStyle/>
          <a:p>
            <a:fld id="{1E9AD98F-9C54-4277-A4A7-3FF5C597B90F}" type="slidenum">
              <a:rPr lang="de-CH" smtClean="0"/>
              <a:pPr/>
              <a:t>‹Nr.›</a:t>
            </a:fld>
            <a:endParaRPr lang="de-CH"/>
          </a:p>
        </p:txBody>
      </p:sp>
    </p:spTree>
    <p:extLst>
      <p:ext uri="{BB962C8B-B14F-4D97-AF65-F5344CB8AC3E}">
        <p14:creationId xmlns:p14="http://schemas.microsoft.com/office/powerpoint/2010/main" val="3353415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534988" y="1763713"/>
            <a:ext cx="9623425" cy="49911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8266724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7210140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0910713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a:prstGeom prst="rect">
            <a:avLst/>
          </a:prstGeo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23711061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a:prstGeom prst="rect">
            <a:avLst/>
          </a:prstGeom>
        </p:spPr>
        <p:txBody>
          <a:bodyPr/>
          <a:lstStyle/>
          <a:p>
            <a:r>
              <a:rPr lang="de-DE" smtClean="0"/>
              <a:t>Titelmasterformat durch Klicken bearbeiten</a:t>
            </a:r>
            <a:endParaRPr lang="de-CH"/>
          </a:p>
        </p:txBody>
      </p:sp>
    </p:spTree>
    <p:extLst>
      <p:ext uri="{BB962C8B-B14F-4D97-AF65-F5344CB8AC3E}">
        <p14:creationId xmlns:p14="http://schemas.microsoft.com/office/powerpoint/2010/main" val="20652468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8213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7900" cy="1281113"/>
          </a:xfrm>
          <a:prstGeom prst="rect">
            <a:avLst/>
          </a:prstGeo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7333222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2725"/>
            <a:ext cx="6416675" cy="625475"/>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0387608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5" name="Rectangle 21"/>
          <p:cNvSpPr>
            <a:spLocks noChangeArrowheads="1"/>
          </p:cNvSpPr>
          <p:nvPr userDrawn="1"/>
        </p:nvSpPr>
        <p:spPr bwMode="auto">
          <a:xfrm>
            <a:off x="9883775" y="6840538"/>
            <a:ext cx="71438" cy="720725"/>
          </a:xfrm>
          <a:prstGeom prst="rect">
            <a:avLst/>
          </a:prstGeom>
          <a:solidFill>
            <a:srgbClr val="CC6600"/>
          </a:solidFill>
          <a:ln>
            <a:noFill/>
          </a:ln>
        </p:spPr>
        <p:txBody>
          <a:bodyPr/>
          <a:lstStyle/>
          <a:p>
            <a:endParaRPr lang="de-CH"/>
          </a:p>
        </p:txBody>
      </p:sp>
      <p:sp>
        <p:nvSpPr>
          <p:cNvPr id="1048" name="Text Box 24"/>
          <p:cNvSpPr txBox="1">
            <a:spLocks noChangeArrowheads="1"/>
          </p:cNvSpPr>
          <p:nvPr userDrawn="1"/>
        </p:nvSpPr>
        <p:spPr bwMode="auto">
          <a:xfrm>
            <a:off x="10025063" y="6781800"/>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42988">
              <a:spcBef>
                <a:spcPct val="0"/>
              </a:spcBef>
              <a:defRPr>
                <a:solidFill>
                  <a:schemeClr val="tx1"/>
                </a:solidFill>
                <a:latin typeface="Arial" charset="0"/>
              </a:defRPr>
            </a:lvl1pPr>
            <a:lvl2pPr defTabSz="1042988">
              <a:spcBef>
                <a:spcPct val="0"/>
              </a:spcBef>
              <a:defRPr>
                <a:solidFill>
                  <a:schemeClr val="tx1"/>
                </a:solidFill>
                <a:latin typeface="Arial" charset="0"/>
              </a:defRPr>
            </a:lvl2pPr>
            <a:lvl3pPr defTabSz="1042988">
              <a:spcBef>
                <a:spcPct val="0"/>
              </a:spcBef>
              <a:defRPr>
                <a:solidFill>
                  <a:schemeClr val="tx1"/>
                </a:solidFill>
                <a:latin typeface="Arial" charset="0"/>
              </a:defRPr>
            </a:lvl3pPr>
            <a:lvl4pPr defTabSz="1042988">
              <a:spcBef>
                <a:spcPct val="0"/>
              </a:spcBef>
              <a:defRPr>
                <a:solidFill>
                  <a:schemeClr val="tx1"/>
                </a:solidFill>
                <a:latin typeface="Arial" charset="0"/>
              </a:defRPr>
            </a:lvl4pPr>
            <a:lvl5pPr defTabSz="1042988">
              <a:spcBef>
                <a:spcPct val="0"/>
              </a:spcBef>
              <a:defRPr>
                <a:solidFill>
                  <a:schemeClr val="tx1"/>
                </a:solidFill>
                <a:latin typeface="Arial" charset="0"/>
              </a:defRPr>
            </a:lvl5pPr>
            <a:lvl6pPr defTabSz="1042988" fontAlgn="base">
              <a:spcBef>
                <a:spcPct val="0"/>
              </a:spcBef>
              <a:spcAft>
                <a:spcPct val="0"/>
              </a:spcAft>
              <a:defRPr>
                <a:solidFill>
                  <a:schemeClr val="tx1"/>
                </a:solidFill>
                <a:latin typeface="Arial" charset="0"/>
              </a:defRPr>
            </a:lvl6pPr>
            <a:lvl7pPr defTabSz="1042988" fontAlgn="base">
              <a:spcBef>
                <a:spcPct val="0"/>
              </a:spcBef>
              <a:spcAft>
                <a:spcPct val="0"/>
              </a:spcAft>
              <a:defRPr>
                <a:solidFill>
                  <a:schemeClr val="tx1"/>
                </a:solidFill>
                <a:latin typeface="Arial" charset="0"/>
              </a:defRPr>
            </a:lvl7pPr>
            <a:lvl8pPr defTabSz="1042988" fontAlgn="base">
              <a:spcBef>
                <a:spcPct val="0"/>
              </a:spcBef>
              <a:spcAft>
                <a:spcPct val="0"/>
              </a:spcAft>
              <a:defRPr>
                <a:solidFill>
                  <a:schemeClr val="tx1"/>
                </a:solidFill>
                <a:latin typeface="Arial" charset="0"/>
              </a:defRPr>
            </a:lvl8pPr>
            <a:lvl9pPr defTabSz="1042988" fontAlgn="base">
              <a:spcBef>
                <a:spcPct val="0"/>
              </a:spcBef>
              <a:spcAft>
                <a:spcPct val="0"/>
              </a:spcAft>
              <a:defRPr>
                <a:solidFill>
                  <a:schemeClr val="tx1"/>
                </a:solidFill>
                <a:latin typeface="Arial" charset="0"/>
              </a:defRPr>
            </a:lvl9pPr>
          </a:lstStyle>
          <a:p>
            <a:pPr>
              <a:buFontTx/>
              <a:buNone/>
            </a:pPr>
            <a:fld id="{7F08506D-317C-479B-9039-88CCCAD4BA47}" type="slidenum">
              <a:rPr lang="de-DE" sz="1600" b="1">
                <a:solidFill>
                  <a:srgbClr val="244061"/>
                </a:solidFill>
                <a:latin typeface="Calibri" pitchFamily="34" charset="0"/>
              </a:rPr>
              <a:pPr>
                <a:buFontTx/>
                <a:buNone/>
              </a:pPr>
              <a:t>‹Nr.›</a:t>
            </a:fld>
            <a:endParaRPr lang="de-CH" sz="1600">
              <a:solidFill>
                <a:srgbClr val="244061"/>
              </a:solidFill>
              <a:latin typeface="Calibri" pitchFamily="34" charset="0"/>
            </a:endParaRPr>
          </a:p>
        </p:txBody>
      </p:sp>
      <p:pic>
        <p:nvPicPr>
          <p:cNvPr id="1050" name="Picture 26" descr="Logo_fhnw_10mm"/>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50850" y="180975"/>
            <a:ext cx="18732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107012" y="212973"/>
            <a:ext cx="1349851" cy="9033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iming>
    <p:tnLst>
      <p:par>
        <p:cTn id="1" dur="indefinite" restart="never" nodeType="tmRoot"/>
      </p:par>
    </p:tnLst>
  </p:timing>
  <p:txStyles>
    <p:title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p:titleStyle>
    <p:bodyStyle>
      <a:lvl1pPr algn="l" defTabSz="1042988" rtl="0" fontAlgn="base">
        <a:lnSpc>
          <a:spcPct val="115000"/>
        </a:lnSpc>
        <a:spcBef>
          <a:spcPct val="100000"/>
        </a:spcBef>
        <a:spcAft>
          <a:spcPct val="0"/>
        </a:spcAft>
        <a:defRPr sz="2000" b="1">
          <a:solidFill>
            <a:schemeClr val="tx1"/>
          </a:solidFill>
          <a:latin typeface="+mn-lt"/>
          <a:ea typeface="+mn-ea"/>
          <a:cs typeface="+mn-cs"/>
        </a:defRPr>
      </a:lvl1pPr>
      <a:lvl2pPr marL="352425" indent="-171450" algn="l" defTabSz="1042988" rtl="0" fontAlgn="base">
        <a:lnSpc>
          <a:spcPct val="115000"/>
        </a:lnSpc>
        <a:spcBef>
          <a:spcPct val="20000"/>
        </a:spcBef>
        <a:spcAft>
          <a:spcPct val="0"/>
        </a:spcAft>
        <a:buFont typeface="Arial" charset="0"/>
        <a:buChar char="–"/>
        <a:defRPr sz="2000">
          <a:solidFill>
            <a:schemeClr val="tx1"/>
          </a:solidFill>
          <a:latin typeface="+mn-lt"/>
        </a:defRPr>
      </a:lvl2pPr>
      <a:lvl3pPr marL="712788" indent="-169863" algn="l" defTabSz="1042988" rtl="0" fontAlgn="base">
        <a:lnSpc>
          <a:spcPct val="115000"/>
        </a:lnSpc>
        <a:spcBef>
          <a:spcPct val="20000"/>
        </a:spcBef>
        <a:spcAft>
          <a:spcPct val="0"/>
        </a:spcAft>
        <a:buFont typeface="Arial" charset="0"/>
        <a:buChar char="–"/>
        <a:defRPr sz="2000">
          <a:solidFill>
            <a:schemeClr val="tx1"/>
          </a:solidFill>
          <a:latin typeface="+mn-lt"/>
        </a:defRPr>
      </a:lvl3pPr>
      <a:lvl4pPr marL="1073150" indent="-180975" algn="l" defTabSz="1042988" rtl="0" fontAlgn="base">
        <a:lnSpc>
          <a:spcPct val="115000"/>
        </a:lnSpc>
        <a:spcBef>
          <a:spcPct val="20000"/>
        </a:spcBef>
        <a:spcAft>
          <a:spcPct val="0"/>
        </a:spcAft>
        <a:buFont typeface="Arial" charset="0"/>
        <a:buChar char="–"/>
        <a:defRPr sz="2000">
          <a:solidFill>
            <a:schemeClr val="tx1"/>
          </a:solidFill>
          <a:latin typeface="+mn-lt"/>
        </a:defRPr>
      </a:lvl4pPr>
      <a:lvl5pPr marL="1431925" indent="-179388" algn="l" defTabSz="1042988" rtl="0" fontAlgn="base">
        <a:lnSpc>
          <a:spcPct val="115000"/>
        </a:lnSpc>
        <a:spcBef>
          <a:spcPct val="20000"/>
        </a:spcBef>
        <a:spcAft>
          <a:spcPct val="0"/>
        </a:spcAft>
        <a:buFont typeface="Arial" charset="0"/>
        <a:buChar char="–"/>
        <a:defRPr sz="2000">
          <a:solidFill>
            <a:schemeClr val="tx1"/>
          </a:solidFill>
          <a:latin typeface="+mn-lt"/>
        </a:defRPr>
      </a:lvl5pPr>
      <a:lvl6pPr marL="1889125" indent="-179388" algn="l" defTabSz="1042988" rtl="0" fontAlgn="base">
        <a:lnSpc>
          <a:spcPct val="115000"/>
        </a:lnSpc>
        <a:spcBef>
          <a:spcPct val="20000"/>
        </a:spcBef>
        <a:spcAft>
          <a:spcPct val="0"/>
        </a:spcAft>
        <a:buFont typeface="Arial" charset="0"/>
        <a:buChar char="–"/>
        <a:defRPr sz="2000">
          <a:solidFill>
            <a:schemeClr val="tx1"/>
          </a:solidFill>
          <a:latin typeface="+mn-lt"/>
        </a:defRPr>
      </a:lvl6pPr>
      <a:lvl7pPr marL="2346325" indent="-179388" algn="l" defTabSz="1042988" rtl="0" fontAlgn="base">
        <a:lnSpc>
          <a:spcPct val="115000"/>
        </a:lnSpc>
        <a:spcBef>
          <a:spcPct val="20000"/>
        </a:spcBef>
        <a:spcAft>
          <a:spcPct val="0"/>
        </a:spcAft>
        <a:buFont typeface="Arial" charset="0"/>
        <a:buChar char="–"/>
        <a:defRPr sz="2000">
          <a:solidFill>
            <a:schemeClr val="tx1"/>
          </a:solidFill>
          <a:latin typeface="+mn-lt"/>
        </a:defRPr>
      </a:lvl7pPr>
      <a:lvl8pPr marL="2803525" indent="-179388" algn="l" defTabSz="1042988" rtl="0" fontAlgn="base">
        <a:lnSpc>
          <a:spcPct val="115000"/>
        </a:lnSpc>
        <a:spcBef>
          <a:spcPct val="20000"/>
        </a:spcBef>
        <a:spcAft>
          <a:spcPct val="0"/>
        </a:spcAft>
        <a:buFont typeface="Arial" charset="0"/>
        <a:buChar char="–"/>
        <a:defRPr sz="2000">
          <a:solidFill>
            <a:schemeClr val="tx1"/>
          </a:solidFill>
          <a:latin typeface="+mn-lt"/>
        </a:defRPr>
      </a:lvl8pPr>
      <a:lvl9pPr marL="3260725" indent="-179388" algn="l" defTabSz="1042988" rtl="0" fontAlgn="base">
        <a:lnSpc>
          <a:spcPct val="115000"/>
        </a:lnSpc>
        <a:spcBef>
          <a:spcPct val="200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qMVg5ixhd0"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nasa.gov/" TargetMode="External"/><Relationship Id="rId7" Type="http://schemas.openxmlformats.org/officeDocument/2006/relationships/hyperlink" Target="http://shop.lego.com/de-CH/"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myrobotcenter.ch/" TargetMode="External"/><Relationship Id="rId5" Type="http://schemas.openxmlformats.org/officeDocument/2006/relationships/hyperlink" Target="http://www.fzi.de/" TargetMode="External"/><Relationship Id="rId4" Type="http://schemas.openxmlformats.org/officeDocument/2006/relationships/hyperlink" Target="http://www.kuka-robotics.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hND7Mvp3f4"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3UxZDJ1HiP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76" name="Rectangle 12"/>
          <p:cNvSpPr>
            <a:spLocks noGrp="1" noChangeArrowheads="1"/>
          </p:cNvSpPr>
          <p:nvPr>
            <p:ph type="title"/>
          </p:nvPr>
        </p:nvSpPr>
        <p:spPr bwMode="auto">
          <a:xfrm>
            <a:off x="795338" y="1331913"/>
            <a:ext cx="9213850" cy="4349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de-CH" sz="3000" dirty="0" smtClean="0">
                <a:latin typeface="Calibri" pitchFamily="34" charset="0"/>
              </a:rPr>
              <a:t>Anwendungen der mobilen Robotik</a:t>
            </a:r>
            <a:endParaRPr lang="de-DE" sz="3000" dirty="0">
              <a:latin typeface="Calibri" pitchFamily="34" charset="0"/>
            </a:endParaRPr>
          </a:p>
        </p:txBody>
      </p:sp>
      <p:pic>
        <p:nvPicPr>
          <p:cNvPr id="4" name="Picture 2" descr="U:\Master\NXT-Unterlagen\Lektion 1\mars_r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045" y="2340471"/>
            <a:ext cx="6000739" cy="401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7378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419275" cy="782225"/>
          </a:xfrm>
        </p:spPr>
        <p:txBody>
          <a:bodyPr/>
          <a:lstStyle/>
          <a:p>
            <a:pPr eaLnBrk="0" hangingPunct="0"/>
            <a:r>
              <a:rPr lang="de-CH" sz="3000" kern="1200" dirty="0" smtClean="0">
                <a:latin typeface="Calibri" pitchFamily="34" charset="0"/>
              </a:rPr>
              <a:t>Beispiel 2 </a:t>
            </a:r>
            <a:endParaRPr lang="de-CH" sz="3000" kern="1200" dirty="0">
              <a:latin typeface="Calibri" pitchFamily="34" charset="0"/>
            </a:endParaRPr>
          </a:p>
        </p:txBody>
      </p:sp>
      <p:sp>
        <p:nvSpPr>
          <p:cNvPr id="4" name="Titel 1"/>
          <p:cNvSpPr txBox="1">
            <a:spLocks/>
          </p:cNvSpPr>
          <p:nvPr/>
        </p:nvSpPr>
        <p:spPr bwMode="auto">
          <a:xfrm>
            <a:off x="738188" y="2621354"/>
            <a:ext cx="9145016" cy="28154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lnSpc>
                <a:spcPct val="150000"/>
              </a:lnSpc>
              <a:buNone/>
            </a:pPr>
            <a:r>
              <a:rPr lang="de-CH" sz="2400" dirty="0" smtClean="0">
                <a:latin typeface="Calibri" pitchFamily="34" charset="0"/>
                <a:cs typeface="Calibri" pitchFamily="34" charset="0"/>
              </a:rPr>
              <a:t>Transportroboter für das Militär in unwegsamen Gelände:</a:t>
            </a:r>
            <a:br>
              <a:rPr lang="de-CH" sz="2400" dirty="0" smtClean="0">
                <a:latin typeface="Calibri" pitchFamily="34" charset="0"/>
                <a:cs typeface="Calibri" pitchFamily="34" charset="0"/>
              </a:rPr>
            </a:br>
            <a:r>
              <a:rPr lang="de-CH" sz="2400" b="0" dirty="0" err="1" smtClean="0">
                <a:latin typeface="Calibri" pitchFamily="34" charset="0"/>
                <a:cs typeface="Calibri" pitchFamily="34" charset="0"/>
              </a:rPr>
              <a:t>BigDog</a:t>
            </a:r>
            <a:r>
              <a:rPr lang="de-CH" sz="2400" b="0" dirty="0" smtClean="0">
                <a:latin typeface="Calibri" pitchFamily="34" charset="0"/>
                <a:cs typeface="Calibri" pitchFamily="34" charset="0"/>
              </a:rPr>
              <a:t> ist ein vierbeiniger Laufroboter, der bis zu 150 kg tragen kann:</a:t>
            </a:r>
          </a:p>
          <a:p>
            <a:pPr>
              <a:lnSpc>
                <a:spcPct val="150000"/>
              </a:lnSpc>
              <a:buNone/>
            </a:pPr>
            <a:r>
              <a:rPr lang="de-CH" sz="2400" b="0" dirty="0">
                <a:latin typeface="Calibri" panose="020F0502020204030204" pitchFamily="34" charset="0"/>
                <a:hlinkClick r:id="rId3"/>
              </a:rPr>
              <a:t>http://www.youtube.com/watch?v=xqMVg5ixhd0</a:t>
            </a:r>
            <a:endParaRPr lang="de-CH" sz="2400" b="0" dirty="0" smtClean="0">
              <a:latin typeface="Calibri" pitchFamily="34" charset="0"/>
              <a:cs typeface="Calibri" pitchFamily="34" charset="0"/>
            </a:endParaRPr>
          </a:p>
          <a:p>
            <a:pPr>
              <a:lnSpc>
                <a:spcPct val="150000"/>
              </a:lnSpc>
              <a:buNone/>
            </a:pPr>
            <a:endParaRPr lang="de-CH" sz="2400" b="0" dirty="0">
              <a:latin typeface="Calibri" pitchFamily="34" charset="0"/>
              <a:cs typeface="Calibri" pitchFamily="34" charset="0"/>
            </a:endParaRPr>
          </a:p>
        </p:txBody>
      </p:sp>
    </p:spTree>
    <p:extLst>
      <p:ext uri="{BB962C8B-B14F-4D97-AF65-F5344CB8AC3E}">
        <p14:creationId xmlns:p14="http://schemas.microsoft.com/office/powerpoint/2010/main" val="2445359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419275" cy="782225"/>
          </a:xfrm>
        </p:spPr>
        <p:txBody>
          <a:bodyPr/>
          <a:lstStyle/>
          <a:p>
            <a:pPr eaLnBrk="0" hangingPunct="0"/>
            <a:r>
              <a:rPr lang="de-CH" sz="3000" kern="1200" dirty="0" smtClean="0">
                <a:latin typeface="Calibri" pitchFamily="34" charset="0"/>
              </a:rPr>
              <a:t>Beispiel </a:t>
            </a:r>
            <a:r>
              <a:rPr lang="de-CH" sz="3000" kern="1200" dirty="0" smtClean="0">
                <a:latin typeface="Calibri" pitchFamily="34" charset="0"/>
              </a:rPr>
              <a:t>3 </a:t>
            </a:r>
            <a:endParaRPr lang="de-CH" sz="3000" kern="1200" dirty="0">
              <a:latin typeface="Calibri" pitchFamily="34" charset="0"/>
            </a:endParaRPr>
          </a:p>
        </p:txBody>
      </p:sp>
      <p:sp>
        <p:nvSpPr>
          <p:cNvPr id="4" name="Titel 1"/>
          <p:cNvSpPr txBox="1">
            <a:spLocks/>
          </p:cNvSpPr>
          <p:nvPr/>
        </p:nvSpPr>
        <p:spPr bwMode="auto">
          <a:xfrm>
            <a:off x="738188" y="2621354"/>
            <a:ext cx="9145016" cy="28154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lnSpc>
                <a:spcPct val="150000"/>
              </a:lnSpc>
              <a:buNone/>
            </a:pPr>
            <a:r>
              <a:rPr lang="de-CH" sz="2400" dirty="0" smtClean="0">
                <a:latin typeface="Calibri" pitchFamily="34" charset="0"/>
                <a:cs typeface="Calibri" pitchFamily="34" charset="0"/>
              </a:rPr>
              <a:t>Flexible Produktionstechnik</a:t>
            </a:r>
            <a:r>
              <a:rPr lang="de-CH" sz="2400" dirty="0" smtClean="0">
                <a:latin typeface="Calibri" pitchFamily="34" charset="0"/>
                <a:cs typeface="Calibri" pitchFamily="34" charset="0"/>
              </a:rPr>
              <a:t>:</a:t>
            </a:r>
            <a:r>
              <a:rPr lang="de-CH" sz="2400" dirty="0" smtClean="0">
                <a:latin typeface="Calibri" pitchFamily="34" charset="0"/>
                <a:cs typeface="Calibri" pitchFamily="34" charset="0"/>
              </a:rPr>
              <a:t/>
            </a:r>
            <a:br>
              <a:rPr lang="de-CH" sz="2400" dirty="0" smtClean="0">
                <a:latin typeface="Calibri" pitchFamily="34" charset="0"/>
                <a:cs typeface="Calibri" pitchFamily="34" charset="0"/>
              </a:rPr>
            </a:br>
            <a:r>
              <a:rPr lang="de-CH" sz="2400" dirty="0">
                <a:latin typeface="Calibri" pitchFamily="34" charset="0"/>
                <a:cs typeface="Calibri" pitchFamily="34" charset="0"/>
              </a:rPr>
              <a:t>https://www.youtube.com/watch?v=BwG5yoTbX6c</a:t>
            </a:r>
            <a:endParaRPr lang="de-CH" sz="2400" b="0" dirty="0">
              <a:latin typeface="Calibri" pitchFamily="34" charset="0"/>
              <a:cs typeface="Calibri" pitchFamily="34" charset="0"/>
            </a:endParaRPr>
          </a:p>
        </p:txBody>
      </p:sp>
    </p:spTree>
    <p:extLst>
      <p:ext uri="{BB962C8B-B14F-4D97-AF65-F5344CB8AC3E}">
        <p14:creationId xmlns:p14="http://schemas.microsoft.com/office/powerpoint/2010/main" val="2960501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1094075"/>
            <a:ext cx="8419275" cy="782225"/>
          </a:xfrm>
        </p:spPr>
        <p:txBody>
          <a:bodyPr/>
          <a:lstStyle/>
          <a:p>
            <a:pPr eaLnBrk="0" hangingPunct="0"/>
            <a:r>
              <a:rPr lang="de-CH" sz="3000" kern="1200" dirty="0">
                <a:latin typeface="Calibri" pitchFamily="34" charset="0"/>
              </a:rPr>
              <a:t>Lego </a:t>
            </a:r>
            <a:r>
              <a:rPr lang="de-CH" sz="3000" kern="1200" dirty="0" smtClean="0">
                <a:latin typeface="Calibri" pitchFamily="34" charset="0"/>
              </a:rPr>
              <a:t>EV3</a:t>
            </a:r>
            <a:endParaRPr lang="de-CH" sz="3000" kern="1200" dirty="0">
              <a:latin typeface="Calibri" pitchFamily="34" charset="0"/>
            </a:endParaRPr>
          </a:p>
        </p:txBody>
      </p:sp>
      <p:sp>
        <p:nvSpPr>
          <p:cNvPr id="4" name="Titel 1"/>
          <p:cNvSpPr txBox="1">
            <a:spLocks/>
          </p:cNvSpPr>
          <p:nvPr/>
        </p:nvSpPr>
        <p:spPr bwMode="auto">
          <a:xfrm>
            <a:off x="738188" y="2098840"/>
            <a:ext cx="5127995"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lnSpc>
                <a:spcPct val="150000"/>
              </a:lnSpc>
              <a:buNone/>
            </a:pPr>
            <a:r>
              <a:rPr lang="de-CH" sz="2400" b="0" dirty="0" smtClean="0">
                <a:latin typeface="Calibri" pitchFamily="34" charset="0"/>
                <a:cs typeface="Calibri" pitchFamily="34" charset="0"/>
              </a:rPr>
              <a:t>Lego </a:t>
            </a:r>
            <a:r>
              <a:rPr lang="de-CH" sz="2400" b="0" dirty="0" err="1" smtClean="0">
                <a:latin typeface="Calibri" pitchFamily="34" charset="0"/>
                <a:cs typeface="Calibri" pitchFamily="34" charset="0"/>
              </a:rPr>
              <a:t>Mindstorms</a:t>
            </a:r>
            <a:r>
              <a:rPr lang="de-CH" sz="2400" b="0" dirty="0" smtClean="0">
                <a:latin typeface="Calibri" pitchFamily="34" charset="0"/>
                <a:cs typeface="Calibri" pitchFamily="34" charset="0"/>
              </a:rPr>
              <a:t> ermöglicht das Zusammenbauen und Programmieren von mobilen oder stationären Robotern.</a:t>
            </a:r>
          </a:p>
        </p:txBody>
      </p:sp>
      <p:pic>
        <p:nvPicPr>
          <p:cNvPr id="1026" name="Picture 2" descr="http://cache.lego.com/r/www/r/mindstorms/-/media/franchises/mindstorms%202014/robots/product_ev3erstorm_square.png?l.r2=13723289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652" y="324247"/>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8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1094075"/>
            <a:ext cx="8419275" cy="782225"/>
          </a:xfrm>
        </p:spPr>
        <p:txBody>
          <a:bodyPr/>
          <a:lstStyle/>
          <a:p>
            <a:pPr eaLnBrk="0" hangingPunct="0"/>
            <a:r>
              <a:rPr lang="de-CH" sz="3000" kern="1200" dirty="0">
                <a:latin typeface="Calibri" pitchFamily="34" charset="0"/>
              </a:rPr>
              <a:t>Ausblick</a:t>
            </a:r>
          </a:p>
        </p:txBody>
      </p:sp>
      <p:sp>
        <p:nvSpPr>
          <p:cNvPr id="4" name="Titel 1"/>
          <p:cNvSpPr txBox="1">
            <a:spLocks/>
          </p:cNvSpPr>
          <p:nvPr/>
        </p:nvSpPr>
        <p:spPr bwMode="auto">
          <a:xfrm>
            <a:off x="738188" y="2098840"/>
            <a:ext cx="8849097"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150000"/>
              </a:lnSpc>
              <a:buFont typeface="Arial" pitchFamily="34" charset="0"/>
              <a:buChar char="•"/>
            </a:pPr>
            <a:r>
              <a:rPr lang="de-CH" sz="2400" b="0" dirty="0" smtClean="0">
                <a:latin typeface="Calibri" pitchFamily="34" charset="0"/>
                <a:cs typeface="Calibri" pitchFamily="34" charset="0"/>
              </a:rPr>
              <a:t>Kennenlernen der LEGO-Sensoren</a:t>
            </a:r>
          </a:p>
          <a:p>
            <a:pPr marL="800100" lvl="1" indent="-342900">
              <a:lnSpc>
                <a:spcPct val="150000"/>
              </a:lnSpc>
              <a:buFont typeface="Arial" pitchFamily="34" charset="0"/>
              <a:buChar char="•"/>
            </a:pPr>
            <a:r>
              <a:rPr lang="de-CH" sz="2400" b="0" dirty="0" smtClean="0">
                <a:latin typeface="Calibri" pitchFamily="34" charset="0"/>
                <a:cs typeface="Calibri" pitchFamily="34" charset="0"/>
              </a:rPr>
              <a:t>Sensorparcours</a:t>
            </a:r>
          </a:p>
          <a:p>
            <a:pPr marL="342900" indent="-342900">
              <a:lnSpc>
                <a:spcPct val="150000"/>
              </a:lnSpc>
              <a:buFont typeface="Arial" pitchFamily="34" charset="0"/>
              <a:buChar char="•"/>
            </a:pPr>
            <a:r>
              <a:rPr lang="de-CH" sz="2400" b="0" dirty="0" smtClean="0">
                <a:latin typeface="Calibri" pitchFamily="34" charset="0"/>
                <a:cs typeface="Calibri" pitchFamily="34" charset="0"/>
              </a:rPr>
              <a:t>Wie «spricht» man mit einem Roboter?</a:t>
            </a:r>
          </a:p>
          <a:p>
            <a:pPr marL="800100" lvl="1" indent="-342900">
              <a:lnSpc>
                <a:spcPct val="150000"/>
              </a:lnSpc>
              <a:buFont typeface="Arial" pitchFamily="34" charset="0"/>
              <a:buChar char="•"/>
            </a:pPr>
            <a:r>
              <a:rPr lang="de-CH" sz="2400" b="0" dirty="0" smtClean="0">
                <a:latin typeface="Calibri" pitchFamily="34" charset="0"/>
                <a:cs typeface="Calibri" pitchFamily="34" charset="0"/>
              </a:rPr>
              <a:t>Kleine Programme ausprobieren und abändern</a:t>
            </a:r>
          </a:p>
          <a:p>
            <a:pPr marL="342900" indent="-342900">
              <a:lnSpc>
                <a:spcPct val="150000"/>
              </a:lnSpc>
              <a:buFont typeface="Arial" pitchFamily="34" charset="0"/>
              <a:buChar char="•"/>
            </a:pPr>
            <a:r>
              <a:rPr lang="de-CH" sz="2400" b="0" dirty="0" smtClean="0">
                <a:latin typeface="Calibri" pitchFamily="34" charset="0"/>
                <a:cs typeface="Calibri" pitchFamily="34" charset="0"/>
              </a:rPr>
              <a:t>Einen eigenen Roboter realisieren!</a:t>
            </a:r>
            <a:endParaRPr lang="de-CH" sz="2400" b="0" dirty="0">
              <a:latin typeface="Calibri" pitchFamily="34" charset="0"/>
              <a:cs typeface="Calibri" pitchFamily="34" charset="0"/>
            </a:endParaRPr>
          </a:p>
        </p:txBody>
      </p:sp>
      <p:pic>
        <p:nvPicPr>
          <p:cNvPr id="5122" name="Picture 2" descr="U:\Master\NXT-Unterlagen\Lektion 1\lego-nxt-scorp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16" y="4256770"/>
            <a:ext cx="4292600" cy="290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81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963396" cy="782225"/>
          </a:xfrm>
        </p:spPr>
        <p:txBody>
          <a:bodyPr/>
          <a:lstStyle/>
          <a:p>
            <a:pPr eaLnBrk="0" hangingPunct="0"/>
            <a:r>
              <a:rPr lang="de-CH" sz="3000" kern="1200" dirty="0">
                <a:latin typeface="Calibri" pitchFamily="34" charset="0"/>
              </a:rPr>
              <a:t>Was «braucht» ein funktionsfähiger Roboter?</a:t>
            </a:r>
          </a:p>
        </p:txBody>
      </p:sp>
      <p:sp>
        <p:nvSpPr>
          <p:cNvPr id="4" name="Titel 1"/>
          <p:cNvSpPr txBox="1">
            <a:spLocks/>
          </p:cNvSpPr>
          <p:nvPr/>
        </p:nvSpPr>
        <p:spPr bwMode="auto">
          <a:xfrm>
            <a:off x="738188" y="2122137"/>
            <a:ext cx="8646886" cy="4342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250000"/>
              </a:lnSpc>
              <a:buFont typeface="Arial" pitchFamily="34" charset="0"/>
              <a:buChar char="•"/>
            </a:pPr>
            <a:r>
              <a:rPr lang="de-CH" sz="2400" b="0" dirty="0">
                <a:latin typeface="Calibri" pitchFamily="34" charset="0"/>
                <a:cs typeface="Calibri" pitchFamily="34" charset="0"/>
              </a:rPr>
              <a:t>Sensoren (z. B. Augen, Ohren...)</a:t>
            </a:r>
          </a:p>
          <a:p>
            <a:pPr marL="342900" indent="-342900">
              <a:lnSpc>
                <a:spcPct val="250000"/>
              </a:lnSpc>
              <a:buFont typeface="Arial" pitchFamily="34" charset="0"/>
              <a:buChar char="•"/>
            </a:pPr>
            <a:r>
              <a:rPr lang="de-CH" sz="2400" b="0" dirty="0">
                <a:latin typeface="Calibri" pitchFamily="34" charset="0"/>
                <a:cs typeface="Calibri" pitchFamily="34" charset="0"/>
              </a:rPr>
              <a:t>Prozessor/ Rechner («Gehirn»)</a:t>
            </a:r>
          </a:p>
          <a:p>
            <a:pPr marL="342900" indent="-342900">
              <a:lnSpc>
                <a:spcPct val="250000"/>
              </a:lnSpc>
              <a:buFont typeface="Arial" pitchFamily="34" charset="0"/>
              <a:buChar char="•"/>
            </a:pPr>
            <a:r>
              <a:rPr lang="de-CH" sz="2400" b="0" dirty="0">
                <a:latin typeface="Calibri" pitchFamily="34" charset="0"/>
                <a:cs typeface="Calibri" pitchFamily="34" charset="0"/>
              </a:rPr>
              <a:t>Aktoren/Motoren (z. B. Hände, Füsse)</a:t>
            </a:r>
          </a:p>
        </p:txBody>
      </p:sp>
      <p:pic>
        <p:nvPicPr>
          <p:cNvPr id="5" name="Picture 2" descr="0 9S7)O ">
            <a:extLst>
              <a:ext uri="{FF2B5EF4-FFF2-40B4-BE49-F238E27FC236}">
                <a16:creationId xmlns:a16="http://schemas.microsoft.com/office/drawing/2014/main" id="{8B6DB429-905B-084C-9244-C5A06859E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53" y="5121720"/>
            <a:ext cx="6947065" cy="158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9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756295"/>
            <a:ext cx="8419275" cy="770895"/>
          </a:xfrm>
        </p:spPr>
        <p:txBody>
          <a:bodyPr/>
          <a:lstStyle/>
          <a:p>
            <a:pPr eaLnBrk="0" hangingPunct="0"/>
            <a:r>
              <a:rPr lang="de-CH" sz="3000" kern="1200" dirty="0">
                <a:latin typeface="Calibri" pitchFamily="34" charset="0"/>
              </a:rPr>
              <a:t>Sensoren</a:t>
            </a:r>
          </a:p>
        </p:txBody>
      </p:sp>
      <p:pic>
        <p:nvPicPr>
          <p:cNvPr id="6" name="irc_mi">
            <a:extLst>
              <a:ext uri="{FF2B5EF4-FFF2-40B4-BE49-F238E27FC236}">
                <a16:creationId xmlns:a16="http://schemas.microsoft.com/office/drawing/2014/main" id="{34B1E7B4-C0AB-AA42-A420-A5BD14A39A4A}"/>
              </a:ext>
              <a:ext uri="{C183D7F6-B498-43B3-948B-1728B52AA6E4}">
                <adec:decorative xmlns:adec="http://schemas.microsoft.com/office/drawing/2017/decorative" xmlns="" val="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258" y="1692399"/>
            <a:ext cx="1514475" cy="1130935"/>
          </a:xfrm>
          <a:prstGeom prst="rect">
            <a:avLst/>
          </a:prstGeom>
          <a:noFill/>
        </p:spPr>
      </p:pic>
      <p:pic>
        <p:nvPicPr>
          <p:cNvPr id="7" name="Bild 13" descr="45506?$main$">
            <a:extLst>
              <a:ext uri="{FF2B5EF4-FFF2-40B4-BE49-F238E27FC236}">
                <a16:creationId xmlns:a16="http://schemas.microsoft.com/office/drawing/2014/main" id="{FE9BEBD9-0F46-D943-9F10-F84F60A846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508" y="3060551"/>
            <a:ext cx="1514475" cy="1130935"/>
          </a:xfrm>
          <a:prstGeom prst="rect">
            <a:avLst/>
          </a:prstGeom>
          <a:noFill/>
        </p:spPr>
      </p:pic>
      <p:sp>
        <p:nvSpPr>
          <p:cNvPr id="8" name="Textfeld 7">
            <a:extLst>
              <a:ext uri="{FF2B5EF4-FFF2-40B4-BE49-F238E27FC236}">
                <a16:creationId xmlns:a16="http://schemas.microsoft.com/office/drawing/2014/main" id="{BD0A5706-5B11-6B42-A9C3-B644597567C6}"/>
              </a:ext>
            </a:extLst>
          </p:cNvPr>
          <p:cNvSpPr txBox="1"/>
          <p:nvPr/>
        </p:nvSpPr>
        <p:spPr>
          <a:xfrm>
            <a:off x="3042444" y="1806798"/>
            <a:ext cx="6708698" cy="461665"/>
          </a:xfrm>
          <a:prstGeom prst="rect">
            <a:avLst/>
          </a:prstGeom>
          <a:noFill/>
        </p:spPr>
        <p:txBody>
          <a:bodyPr wrap="square" rtlCol="0">
            <a:spAutoFit/>
          </a:bodyPr>
          <a:lstStyle/>
          <a:p>
            <a:pPr>
              <a:buNone/>
            </a:pPr>
            <a:r>
              <a:rPr lang="de-CH" dirty="0"/>
              <a:t>Der Roboter «fühlt»: </a:t>
            </a:r>
            <a:r>
              <a:rPr lang="de-CH" b="1" dirty="0"/>
              <a:t>Berührungssensor</a:t>
            </a:r>
          </a:p>
        </p:txBody>
      </p:sp>
      <p:sp>
        <p:nvSpPr>
          <p:cNvPr id="9" name="Textfeld 8">
            <a:extLst>
              <a:ext uri="{FF2B5EF4-FFF2-40B4-BE49-F238E27FC236}">
                <a16:creationId xmlns:a16="http://schemas.microsoft.com/office/drawing/2014/main" id="{4A8EF2A0-BC9F-1742-A018-BF62687B7E12}"/>
              </a:ext>
            </a:extLst>
          </p:cNvPr>
          <p:cNvSpPr txBox="1"/>
          <p:nvPr/>
        </p:nvSpPr>
        <p:spPr>
          <a:xfrm>
            <a:off x="3042444" y="3204567"/>
            <a:ext cx="6115020" cy="830997"/>
          </a:xfrm>
          <a:prstGeom prst="rect">
            <a:avLst/>
          </a:prstGeom>
          <a:noFill/>
        </p:spPr>
        <p:txBody>
          <a:bodyPr wrap="square" rtlCol="0">
            <a:spAutoFit/>
          </a:bodyPr>
          <a:lstStyle/>
          <a:p>
            <a:pPr>
              <a:buNone/>
            </a:pPr>
            <a:r>
              <a:rPr lang="de-CH" dirty="0"/>
              <a:t>Der Roboter «sieht»: </a:t>
            </a:r>
            <a:r>
              <a:rPr lang="de-CH" b="1" dirty="0"/>
              <a:t>Lichtsensor</a:t>
            </a:r>
            <a:br>
              <a:rPr lang="de-CH" b="1" dirty="0"/>
            </a:br>
            <a:r>
              <a:rPr lang="de-CH" dirty="0"/>
              <a:t>(oben: RGB-Farben, unten: Helligkeit)</a:t>
            </a:r>
          </a:p>
        </p:txBody>
      </p:sp>
      <p:pic>
        <p:nvPicPr>
          <p:cNvPr id="10" name="Bild 15" descr="45504?$main$">
            <a:extLst>
              <a:ext uri="{FF2B5EF4-FFF2-40B4-BE49-F238E27FC236}">
                <a16:creationId xmlns:a16="http://schemas.microsoft.com/office/drawing/2014/main" id="{90AEB14B-1504-514E-A61F-E3EE9EFD4E6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508" y="4572719"/>
            <a:ext cx="1514475" cy="1130935"/>
          </a:xfrm>
          <a:prstGeom prst="rect">
            <a:avLst/>
          </a:prstGeom>
          <a:noFill/>
        </p:spPr>
      </p:pic>
      <p:sp>
        <p:nvSpPr>
          <p:cNvPr id="11" name="Textfeld 10">
            <a:extLst>
              <a:ext uri="{FF2B5EF4-FFF2-40B4-BE49-F238E27FC236}">
                <a16:creationId xmlns:a16="http://schemas.microsoft.com/office/drawing/2014/main" id="{B664F97B-E303-614B-9F12-759DC79C96DB}"/>
              </a:ext>
            </a:extLst>
          </p:cNvPr>
          <p:cNvSpPr txBox="1"/>
          <p:nvPr/>
        </p:nvSpPr>
        <p:spPr>
          <a:xfrm>
            <a:off x="3042444" y="4763666"/>
            <a:ext cx="6115020" cy="830997"/>
          </a:xfrm>
          <a:prstGeom prst="rect">
            <a:avLst/>
          </a:prstGeom>
          <a:noFill/>
        </p:spPr>
        <p:txBody>
          <a:bodyPr wrap="square" rtlCol="0">
            <a:spAutoFit/>
          </a:bodyPr>
          <a:lstStyle/>
          <a:p>
            <a:pPr>
              <a:buNone/>
            </a:pPr>
            <a:r>
              <a:rPr lang="de-CH" dirty="0"/>
              <a:t>Der Roboter «hört» und misst Distanzen: </a:t>
            </a:r>
            <a:r>
              <a:rPr lang="de-CH" b="1" dirty="0"/>
              <a:t>Ultraschallsensor</a:t>
            </a:r>
            <a:endParaRPr lang="de-CH" dirty="0"/>
          </a:p>
        </p:txBody>
      </p:sp>
      <p:pic>
        <p:nvPicPr>
          <p:cNvPr id="12" name="Bild 16" descr="99380">
            <a:extLst>
              <a:ext uri="{FF2B5EF4-FFF2-40B4-BE49-F238E27FC236}">
                <a16:creationId xmlns:a16="http://schemas.microsoft.com/office/drawing/2014/main" id="{3287ABE3-0C5D-C644-B0AD-FF259FA355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257" y="5868864"/>
            <a:ext cx="1514475" cy="1137920"/>
          </a:xfrm>
          <a:prstGeom prst="rect">
            <a:avLst/>
          </a:prstGeom>
          <a:noFill/>
        </p:spPr>
      </p:pic>
      <p:sp>
        <p:nvSpPr>
          <p:cNvPr id="13" name="Textfeld 12">
            <a:extLst>
              <a:ext uri="{FF2B5EF4-FFF2-40B4-BE49-F238E27FC236}">
                <a16:creationId xmlns:a16="http://schemas.microsoft.com/office/drawing/2014/main" id="{739AD381-E3C7-CB45-9A5E-92FA43CC8A70}"/>
              </a:ext>
            </a:extLst>
          </p:cNvPr>
          <p:cNvSpPr txBox="1"/>
          <p:nvPr/>
        </p:nvSpPr>
        <p:spPr>
          <a:xfrm>
            <a:off x="3042444" y="6091933"/>
            <a:ext cx="6708698" cy="830997"/>
          </a:xfrm>
          <a:prstGeom prst="rect">
            <a:avLst/>
          </a:prstGeom>
          <a:noFill/>
        </p:spPr>
        <p:txBody>
          <a:bodyPr wrap="square" rtlCol="0">
            <a:spAutoFit/>
          </a:bodyPr>
          <a:lstStyle/>
          <a:p>
            <a:pPr>
              <a:buNone/>
            </a:pPr>
            <a:r>
              <a:rPr lang="de-CH" dirty="0"/>
              <a:t>Der Roboter misst die Drehgeschwindigkeit: </a:t>
            </a:r>
            <a:r>
              <a:rPr lang="de-CH" b="1" dirty="0"/>
              <a:t>Gyrosensor</a:t>
            </a:r>
            <a:endParaRPr lang="de-CH" dirty="0"/>
          </a:p>
        </p:txBody>
      </p:sp>
    </p:spTree>
    <p:extLst>
      <p:ext uri="{BB962C8B-B14F-4D97-AF65-F5344CB8AC3E}">
        <p14:creationId xmlns:p14="http://schemas.microsoft.com/office/powerpoint/2010/main" val="76348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756295"/>
            <a:ext cx="8419275" cy="770895"/>
          </a:xfrm>
        </p:spPr>
        <p:txBody>
          <a:bodyPr/>
          <a:lstStyle/>
          <a:p>
            <a:pPr eaLnBrk="0" hangingPunct="0"/>
            <a:r>
              <a:rPr lang="de-CH" sz="3000" kern="1200" dirty="0">
                <a:latin typeface="Calibri" pitchFamily="34" charset="0"/>
              </a:rPr>
              <a:t>Rechner/Prozessor</a:t>
            </a:r>
          </a:p>
        </p:txBody>
      </p:sp>
      <p:grpSp>
        <p:nvGrpSpPr>
          <p:cNvPr id="14" name="Gruppieren 13">
            <a:extLst>
              <a:ext uri="{FF2B5EF4-FFF2-40B4-BE49-F238E27FC236}">
                <a16:creationId xmlns:a16="http://schemas.microsoft.com/office/drawing/2014/main" id="{25AFEB3A-B15B-8F40-A278-6D0F3844722E}"/>
              </a:ext>
            </a:extLst>
          </p:cNvPr>
          <p:cNvGrpSpPr>
            <a:grpSpLocks noChangeAspect="1"/>
          </p:cNvGrpSpPr>
          <p:nvPr/>
        </p:nvGrpSpPr>
        <p:grpSpPr>
          <a:xfrm>
            <a:off x="1926320" y="2119751"/>
            <a:ext cx="6840760" cy="4686409"/>
            <a:chOff x="0" y="0"/>
            <a:chExt cx="5784850" cy="3963035"/>
          </a:xfrm>
        </p:grpSpPr>
        <p:pic>
          <p:nvPicPr>
            <p:cNvPr id="15" name="Bild 2" descr="lego-mindstorms-intelligenter-ev3-stein-45500">
              <a:extLst>
                <a:ext uri="{FF2B5EF4-FFF2-40B4-BE49-F238E27FC236}">
                  <a16:creationId xmlns:a16="http://schemas.microsoft.com/office/drawing/2014/main" id="{2EEEB68D-35EC-0646-B8E4-0A60526EABDC}"/>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100" y="730250"/>
              <a:ext cx="4165600" cy="3130550"/>
            </a:xfrm>
            <a:prstGeom prst="rect">
              <a:avLst/>
            </a:prstGeom>
            <a:noFill/>
          </p:spPr>
        </p:pic>
        <p:sp>
          <p:nvSpPr>
            <p:cNvPr id="16" name="Legende mit Linie 2 4">
              <a:extLst>
                <a:ext uri="{FF2B5EF4-FFF2-40B4-BE49-F238E27FC236}">
                  <a16:creationId xmlns:a16="http://schemas.microsoft.com/office/drawing/2014/main" id="{936A56DF-EB5E-7748-AC98-142A7547378A}"/>
                </a:ext>
              </a:extLst>
            </p:cNvPr>
            <p:cNvSpPr>
              <a:spLocks noChangeAspect="1" noEditPoints="1" noChangeArrowheads="1" noChangeShapeType="1" noTextEdit="1"/>
            </p:cNvSpPr>
            <p:nvPr/>
          </p:nvSpPr>
          <p:spPr bwMode="auto">
            <a:xfrm>
              <a:off x="4622800" y="3352800"/>
              <a:ext cx="1162050" cy="610235"/>
            </a:xfrm>
            <a:prstGeom prst="borderCallout2">
              <a:avLst>
                <a:gd name="adj1" fmla="val 18731"/>
                <a:gd name="adj2" fmla="val -6556"/>
                <a:gd name="adj3" fmla="val 18731"/>
                <a:gd name="adj4" fmla="val -25356"/>
                <a:gd name="adj5" fmla="val -49532"/>
                <a:gd name="adj6" fmla="val -9289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Anschlüsse für Sensoren</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17" name="Legende mit Linie 2 9">
              <a:extLst>
                <a:ext uri="{FF2B5EF4-FFF2-40B4-BE49-F238E27FC236}">
                  <a16:creationId xmlns:a16="http://schemas.microsoft.com/office/drawing/2014/main" id="{C47149D6-89BE-C94C-A269-AC1BAA79AF76}"/>
                </a:ext>
              </a:extLst>
            </p:cNvPr>
            <p:cNvSpPr>
              <a:spLocks noChangeAspect="1" noEditPoints="1" noChangeArrowheads="1" noChangeShapeType="1" noTextEdit="1"/>
            </p:cNvSpPr>
            <p:nvPr/>
          </p:nvSpPr>
          <p:spPr bwMode="auto">
            <a:xfrm>
              <a:off x="0" y="431800"/>
              <a:ext cx="1162050" cy="460375"/>
            </a:xfrm>
            <a:prstGeom prst="borderCallout2">
              <a:avLst>
                <a:gd name="adj1" fmla="val 24829"/>
                <a:gd name="adj2" fmla="val 106556"/>
                <a:gd name="adj3" fmla="val 24829"/>
                <a:gd name="adj4" fmla="val 110329"/>
                <a:gd name="adj5" fmla="val 124139"/>
                <a:gd name="adj6" fmla="val 14355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Anschlüsse für Motoren</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18" name="Legende mit Linie 2 7">
              <a:extLst>
                <a:ext uri="{FF2B5EF4-FFF2-40B4-BE49-F238E27FC236}">
                  <a16:creationId xmlns:a16="http://schemas.microsoft.com/office/drawing/2014/main" id="{BE43C3E0-548A-7642-A2B9-F62F6440702E}"/>
                </a:ext>
              </a:extLst>
            </p:cNvPr>
            <p:cNvSpPr>
              <a:spLocks noChangeAspect="1" noEditPoints="1" noChangeArrowheads="1" noChangeShapeType="1" noTextEdit="1"/>
            </p:cNvSpPr>
            <p:nvPr/>
          </p:nvSpPr>
          <p:spPr bwMode="auto">
            <a:xfrm>
              <a:off x="0" y="1670050"/>
              <a:ext cx="1162050" cy="320040"/>
            </a:xfrm>
            <a:prstGeom prst="borderCallout2">
              <a:avLst>
                <a:gd name="adj1" fmla="val 35713"/>
                <a:gd name="adj2" fmla="val 106556"/>
                <a:gd name="adj3" fmla="val 35713"/>
                <a:gd name="adj4" fmla="val 124315"/>
                <a:gd name="adj5" fmla="val 110912"/>
                <a:gd name="adj6" fmla="val 18808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ausschalten</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19" name="Legende mit Linie 2 8">
              <a:extLst>
                <a:ext uri="{FF2B5EF4-FFF2-40B4-BE49-F238E27FC236}">
                  <a16:creationId xmlns:a16="http://schemas.microsoft.com/office/drawing/2014/main" id="{F91131C7-F658-764C-AF2D-0D035C3D55E5}"/>
                </a:ext>
              </a:extLst>
            </p:cNvPr>
            <p:cNvSpPr>
              <a:spLocks noChangeAspect="1" noEditPoints="1" noChangeArrowheads="1" noChangeShapeType="1" noTextEdit="1"/>
            </p:cNvSpPr>
            <p:nvPr/>
          </p:nvSpPr>
          <p:spPr bwMode="auto">
            <a:xfrm>
              <a:off x="3943350" y="1657350"/>
              <a:ext cx="1771650" cy="260350"/>
            </a:xfrm>
            <a:prstGeom prst="borderCallout2">
              <a:avLst>
                <a:gd name="adj1" fmla="val 24968"/>
                <a:gd name="adj2" fmla="val -5083"/>
                <a:gd name="adj3" fmla="val 24968"/>
                <a:gd name="adj4" fmla="val -15634"/>
                <a:gd name="adj5" fmla="val 118583"/>
                <a:gd name="adj6" fmla="val -52458"/>
              </a:avLst>
            </a:prstGeom>
            <a:solidFill>
              <a:srgbClr val="FFFFFF"/>
            </a:solidFill>
            <a:ln w="9525">
              <a:solidFill>
                <a:srgbClr val="000000"/>
              </a:solidFill>
              <a:miter lim="800000"/>
              <a:headEnd/>
              <a:tailEnd/>
            </a:ln>
          </p:spPr>
          <p:txBody>
            <a:bodyPr rot="0" vert="horz" wrap="square" lIns="54000" tIns="10800" rIns="54000" bIns="1080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einschalten und Auswahl</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20" name="Legende mit Linie 2 2">
              <a:extLst>
                <a:ext uri="{FF2B5EF4-FFF2-40B4-BE49-F238E27FC236}">
                  <a16:creationId xmlns:a16="http://schemas.microsoft.com/office/drawing/2014/main" id="{284FC059-7533-654F-B95F-EDA3626E2F27}"/>
                </a:ext>
              </a:extLst>
            </p:cNvPr>
            <p:cNvSpPr>
              <a:spLocks noChangeAspect="1" noEditPoints="1" noChangeArrowheads="1" noChangeShapeType="1" noTextEdit="1"/>
            </p:cNvSpPr>
            <p:nvPr/>
          </p:nvSpPr>
          <p:spPr bwMode="auto">
            <a:xfrm>
              <a:off x="3263900" y="533400"/>
              <a:ext cx="1162050" cy="302260"/>
            </a:xfrm>
            <a:prstGeom prst="borderCallout2">
              <a:avLst>
                <a:gd name="adj1" fmla="val 37815"/>
                <a:gd name="adj2" fmla="val -6556"/>
                <a:gd name="adj3" fmla="val 37815"/>
                <a:gd name="adj4" fmla="val -20546"/>
                <a:gd name="adj5" fmla="val 205250"/>
                <a:gd name="adj6" fmla="val -7098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Anzeige</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21" name="Legende mit Linie 2 1">
              <a:extLst>
                <a:ext uri="{FF2B5EF4-FFF2-40B4-BE49-F238E27FC236}">
                  <a16:creationId xmlns:a16="http://schemas.microsoft.com/office/drawing/2014/main" id="{EBE485B4-7343-BD45-81C3-70EBA0CBE540}"/>
                </a:ext>
              </a:extLst>
            </p:cNvPr>
            <p:cNvSpPr>
              <a:spLocks noChangeAspect="1" noEditPoints="1" noChangeArrowheads="1" noChangeShapeType="1" noTextEdit="1"/>
            </p:cNvSpPr>
            <p:nvPr/>
          </p:nvSpPr>
          <p:spPr bwMode="auto">
            <a:xfrm>
              <a:off x="190500" y="2698750"/>
              <a:ext cx="1423035" cy="477520"/>
            </a:xfrm>
            <a:prstGeom prst="borderCallout2">
              <a:avLst>
                <a:gd name="adj1" fmla="val 23935"/>
                <a:gd name="adj2" fmla="val 105356"/>
                <a:gd name="adj3" fmla="val 23935"/>
                <a:gd name="adj4" fmla="val 137306"/>
                <a:gd name="adj5" fmla="val -77657"/>
                <a:gd name="adj6" fmla="val 1805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Auswahltaste links, rechts, oben, unten</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22" name="AutoShape 11">
              <a:extLst>
                <a:ext uri="{FF2B5EF4-FFF2-40B4-BE49-F238E27FC236}">
                  <a16:creationId xmlns:a16="http://schemas.microsoft.com/office/drawing/2014/main" id="{6919185E-9289-834D-983B-9B7ABF943C12}"/>
                </a:ext>
              </a:extLst>
            </p:cNvPr>
            <p:cNvSpPr>
              <a:spLocks noChangeAspect="1" noEditPoints="1" noChangeArrowheads="1" noChangeShapeType="1" noTextEdit="1"/>
            </p:cNvSpPr>
            <p:nvPr/>
          </p:nvSpPr>
          <p:spPr bwMode="auto">
            <a:xfrm>
              <a:off x="209550" y="0"/>
              <a:ext cx="1555750" cy="309245"/>
            </a:xfrm>
            <a:prstGeom prst="borderCallout2">
              <a:avLst>
                <a:gd name="adj1" fmla="val 36963"/>
                <a:gd name="adj2" fmla="val 105412"/>
                <a:gd name="adj3" fmla="val 36963"/>
                <a:gd name="adj4" fmla="val 108028"/>
                <a:gd name="adj5" fmla="val 254824"/>
                <a:gd name="adj6" fmla="val 13134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USB-PC-Verbindung</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sp>
          <p:nvSpPr>
            <p:cNvPr id="23" name="AutoShape 22">
              <a:extLst>
                <a:ext uri="{FF2B5EF4-FFF2-40B4-BE49-F238E27FC236}">
                  <a16:creationId xmlns:a16="http://schemas.microsoft.com/office/drawing/2014/main" id="{733FBC62-2BDA-C046-95D1-6B8F5634551E}"/>
                </a:ext>
              </a:extLst>
            </p:cNvPr>
            <p:cNvSpPr>
              <a:spLocks noChangeAspect="1" noEditPoints="1" noChangeArrowheads="1" noChangeShapeType="1" noTextEdit="1"/>
            </p:cNvSpPr>
            <p:nvPr/>
          </p:nvSpPr>
          <p:spPr bwMode="auto">
            <a:xfrm>
              <a:off x="25400" y="3219450"/>
              <a:ext cx="1423035" cy="259080"/>
            </a:xfrm>
            <a:prstGeom prst="borderCallout2">
              <a:avLst>
                <a:gd name="adj1" fmla="val 44116"/>
                <a:gd name="adj2" fmla="val 105356"/>
                <a:gd name="adj3" fmla="val 44116"/>
                <a:gd name="adj4" fmla="val 115796"/>
                <a:gd name="adj5" fmla="val -187255"/>
                <a:gd name="adj6" fmla="val 129852"/>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de-DE" sz="1100">
                  <a:effectLst/>
                  <a:latin typeface="Arial" panose="020B0604020202020204" pitchFamily="34" charset="0"/>
                  <a:ea typeface="Calibri" panose="020F0502020204030204" pitchFamily="34" charset="0"/>
                  <a:cs typeface="Calibri" panose="020F0502020204030204" pitchFamily="34" charset="0"/>
                </a:rPr>
                <a:t>Speicherkarten</a:t>
              </a:r>
              <a:endParaRPr lang="de-CH" sz="1100">
                <a:effectLst/>
                <a:latin typeface="Arial" panose="020B060402020202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9068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756295"/>
            <a:ext cx="8419275" cy="770895"/>
          </a:xfrm>
        </p:spPr>
        <p:txBody>
          <a:bodyPr/>
          <a:lstStyle/>
          <a:p>
            <a:pPr eaLnBrk="0" hangingPunct="0"/>
            <a:r>
              <a:rPr lang="de-CH" sz="3000" kern="1200" dirty="0">
                <a:latin typeface="Calibri" pitchFamily="34" charset="0"/>
              </a:rPr>
              <a:t>Aktoren/Motoren</a:t>
            </a:r>
          </a:p>
        </p:txBody>
      </p:sp>
      <p:sp>
        <p:nvSpPr>
          <p:cNvPr id="8" name="Textfeld 7">
            <a:extLst>
              <a:ext uri="{FF2B5EF4-FFF2-40B4-BE49-F238E27FC236}">
                <a16:creationId xmlns:a16="http://schemas.microsoft.com/office/drawing/2014/main" id="{BD0A5706-5B11-6B42-A9C3-B644597567C6}"/>
              </a:ext>
            </a:extLst>
          </p:cNvPr>
          <p:cNvSpPr txBox="1"/>
          <p:nvPr/>
        </p:nvSpPr>
        <p:spPr>
          <a:xfrm>
            <a:off x="3045634" y="2139567"/>
            <a:ext cx="6708698" cy="830997"/>
          </a:xfrm>
          <a:prstGeom prst="rect">
            <a:avLst/>
          </a:prstGeom>
          <a:noFill/>
        </p:spPr>
        <p:txBody>
          <a:bodyPr wrap="square" rtlCol="0">
            <a:spAutoFit/>
          </a:bodyPr>
          <a:lstStyle/>
          <a:p>
            <a:pPr>
              <a:buNone/>
            </a:pPr>
            <a:r>
              <a:rPr lang="de-CH" dirty="0"/>
              <a:t>Die Motoren erlauben die Steuerung von Bewegungen.</a:t>
            </a:r>
            <a:endParaRPr lang="de-CH" b="1" dirty="0"/>
          </a:p>
        </p:txBody>
      </p:sp>
      <p:pic>
        <p:nvPicPr>
          <p:cNvPr id="14" name="Bild 17" descr="45502?$main$">
            <a:extLst>
              <a:ext uri="{FF2B5EF4-FFF2-40B4-BE49-F238E27FC236}">
                <a16:creationId xmlns:a16="http://schemas.microsoft.com/office/drawing/2014/main" id="{F9DEDB32-6674-4744-9181-441CAF5375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068" y="2124447"/>
            <a:ext cx="1800225" cy="1349375"/>
          </a:xfrm>
          <a:prstGeom prst="rect">
            <a:avLst/>
          </a:prstGeom>
          <a:noFill/>
        </p:spPr>
      </p:pic>
    </p:spTree>
    <p:extLst>
      <p:ext uri="{BB962C8B-B14F-4D97-AF65-F5344CB8AC3E}">
        <p14:creationId xmlns:p14="http://schemas.microsoft.com/office/powerpoint/2010/main" val="118276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1094075"/>
            <a:ext cx="8419275" cy="782225"/>
          </a:xfrm>
        </p:spPr>
        <p:txBody>
          <a:bodyPr/>
          <a:lstStyle/>
          <a:p>
            <a:pPr eaLnBrk="0" hangingPunct="0"/>
            <a:r>
              <a:rPr lang="de-CH" sz="3000" kern="1200" dirty="0">
                <a:latin typeface="Calibri" pitchFamily="34" charset="0"/>
              </a:rPr>
              <a:t>Lego EV3</a:t>
            </a:r>
          </a:p>
        </p:txBody>
      </p:sp>
      <p:sp>
        <p:nvSpPr>
          <p:cNvPr id="4" name="Titel 1"/>
          <p:cNvSpPr txBox="1">
            <a:spLocks/>
          </p:cNvSpPr>
          <p:nvPr/>
        </p:nvSpPr>
        <p:spPr bwMode="auto">
          <a:xfrm>
            <a:off x="738188" y="2098840"/>
            <a:ext cx="5127995"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lnSpc>
                <a:spcPct val="150000"/>
              </a:lnSpc>
              <a:buNone/>
            </a:pPr>
            <a:r>
              <a:rPr lang="de-CH" sz="2400" b="0" dirty="0">
                <a:latin typeface="Calibri" pitchFamily="34" charset="0"/>
                <a:cs typeface="Calibri" pitchFamily="34" charset="0"/>
              </a:rPr>
              <a:t>Lego </a:t>
            </a:r>
            <a:r>
              <a:rPr lang="de-CH" sz="2400" b="0" dirty="0" err="1">
                <a:latin typeface="Calibri" pitchFamily="34" charset="0"/>
                <a:cs typeface="Calibri" pitchFamily="34" charset="0"/>
              </a:rPr>
              <a:t>Mindstorms</a:t>
            </a:r>
            <a:r>
              <a:rPr lang="de-CH" sz="2400" b="0" dirty="0">
                <a:latin typeface="Calibri" pitchFamily="34" charset="0"/>
                <a:cs typeface="Calibri" pitchFamily="34" charset="0"/>
              </a:rPr>
              <a:t> ermöglicht das Zusammenbauen und Programmieren von mobilen oder stationären Robotern.</a:t>
            </a:r>
          </a:p>
        </p:txBody>
      </p:sp>
      <p:pic>
        <p:nvPicPr>
          <p:cNvPr id="5" name="Grafik 4">
            <a:extLst>
              <a:ext uri="{FF2B5EF4-FFF2-40B4-BE49-F238E27FC236}">
                <a16:creationId xmlns:a16="http://schemas.microsoft.com/office/drawing/2014/main" id="{2BA21152-B18D-344C-BFE6-352CC41789FB}"/>
              </a:ext>
            </a:extLst>
          </p:cNvPr>
          <p:cNvPicPr>
            <a:picLocks noChangeAspect="1"/>
          </p:cNvPicPr>
          <p:nvPr/>
        </p:nvPicPr>
        <p:blipFill rotWithShape="1">
          <a:blip r:embed="rId3">
            <a:extLst>
              <a:ext uri="{28A0092B-C50C-407E-A947-70E740481C1C}">
                <a14:useLocalDpi xmlns:a14="http://schemas.microsoft.com/office/drawing/2010/main" val="0"/>
              </a:ext>
            </a:extLst>
          </a:blip>
          <a:srcRect l="33028" t="4706" r="3933" b="1082"/>
          <a:stretch/>
        </p:blipFill>
        <p:spPr>
          <a:xfrm>
            <a:off x="5875908" y="2207283"/>
            <a:ext cx="4089029" cy="4089029"/>
          </a:xfrm>
          <a:prstGeom prst="rect">
            <a:avLst/>
          </a:prstGeom>
        </p:spPr>
      </p:pic>
    </p:spTree>
    <p:extLst>
      <p:ext uri="{BB962C8B-B14F-4D97-AF65-F5344CB8AC3E}">
        <p14:creationId xmlns:p14="http://schemas.microsoft.com/office/powerpoint/2010/main" val="255058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9" y="1094075"/>
            <a:ext cx="8419275" cy="782225"/>
          </a:xfrm>
        </p:spPr>
        <p:txBody>
          <a:bodyPr/>
          <a:lstStyle/>
          <a:p>
            <a:pPr eaLnBrk="0" hangingPunct="0"/>
            <a:r>
              <a:rPr lang="de-CH" sz="3000" kern="1200" dirty="0" smtClean="0">
                <a:latin typeface="Calibri" pitchFamily="34" charset="0"/>
              </a:rPr>
              <a:t>Bildnachweis/Quellen:</a:t>
            </a:r>
            <a:endParaRPr lang="de-CH" sz="3000" kern="1200" dirty="0">
              <a:latin typeface="Calibri" pitchFamily="34" charset="0"/>
            </a:endParaRPr>
          </a:p>
        </p:txBody>
      </p:sp>
      <p:sp>
        <p:nvSpPr>
          <p:cNvPr id="4" name="Titel 1"/>
          <p:cNvSpPr txBox="1">
            <a:spLocks/>
          </p:cNvSpPr>
          <p:nvPr/>
        </p:nvSpPr>
        <p:spPr bwMode="auto">
          <a:xfrm>
            <a:off x="890091" y="2098840"/>
            <a:ext cx="8849097"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buNone/>
            </a:pPr>
            <a:r>
              <a:rPr lang="de-CH" sz="2400" b="0" dirty="0" smtClean="0">
                <a:latin typeface="Calibri" pitchFamily="34" charset="0"/>
                <a:cs typeface="Calibri" pitchFamily="34" charset="0"/>
                <a:hlinkClick r:id="rId3"/>
              </a:rPr>
              <a:t>www.nasa.gov</a:t>
            </a:r>
            <a:endParaRPr lang="de-CH" sz="2400" b="0" dirty="0" smtClean="0">
              <a:latin typeface="Calibri" pitchFamily="34" charset="0"/>
              <a:cs typeface="Calibri" pitchFamily="34" charset="0"/>
            </a:endParaRPr>
          </a:p>
          <a:p>
            <a:pPr>
              <a:buNone/>
            </a:pPr>
            <a:r>
              <a:rPr lang="de-CH" sz="2400" b="0" dirty="0" smtClean="0">
                <a:latin typeface="Calibri" pitchFamily="34" charset="0"/>
                <a:cs typeface="Calibri" pitchFamily="34" charset="0"/>
                <a:hlinkClick r:id="rId4"/>
              </a:rPr>
              <a:t>www.kuka-robotics.com</a:t>
            </a:r>
            <a:endParaRPr lang="de-CH" sz="2400" b="0" dirty="0" smtClean="0">
              <a:latin typeface="Calibri" pitchFamily="34" charset="0"/>
              <a:cs typeface="Calibri" pitchFamily="34" charset="0"/>
            </a:endParaRPr>
          </a:p>
          <a:p>
            <a:pPr>
              <a:buNone/>
            </a:pPr>
            <a:r>
              <a:rPr lang="de-CH" sz="2400" b="0" dirty="0" smtClean="0">
                <a:latin typeface="Calibri" pitchFamily="34" charset="0"/>
                <a:cs typeface="Calibri" pitchFamily="34" charset="0"/>
                <a:hlinkClick r:id="rId5"/>
              </a:rPr>
              <a:t>www.fzi.de</a:t>
            </a:r>
            <a:endParaRPr lang="de-CH" sz="2400" b="0" dirty="0" smtClean="0">
              <a:latin typeface="Calibri" pitchFamily="34" charset="0"/>
              <a:cs typeface="Calibri" pitchFamily="34" charset="0"/>
            </a:endParaRPr>
          </a:p>
          <a:p>
            <a:pPr>
              <a:buNone/>
            </a:pPr>
            <a:r>
              <a:rPr lang="de-CH" sz="2400" b="0" dirty="0" smtClean="0">
                <a:latin typeface="Calibri" pitchFamily="34" charset="0"/>
                <a:cs typeface="Calibri" pitchFamily="34" charset="0"/>
                <a:hlinkClick r:id="rId6"/>
              </a:rPr>
              <a:t>www.myrobotcenter.ch</a:t>
            </a:r>
            <a:endParaRPr lang="de-CH" sz="2400" b="0" dirty="0" smtClean="0">
              <a:latin typeface="Calibri" pitchFamily="34" charset="0"/>
              <a:cs typeface="Calibri" pitchFamily="34" charset="0"/>
            </a:endParaRPr>
          </a:p>
          <a:p>
            <a:pPr>
              <a:buNone/>
            </a:pPr>
            <a:r>
              <a:rPr lang="de-CH" sz="2400" b="0" dirty="0">
                <a:latin typeface="Calibri" pitchFamily="34" charset="0"/>
                <a:cs typeface="Calibri" pitchFamily="34" charset="0"/>
                <a:hlinkClick r:id="rId7"/>
              </a:rPr>
              <a:t>http://shop.lego.com/de-CH</a:t>
            </a:r>
            <a:r>
              <a:rPr lang="de-CH" sz="2400" b="0" dirty="0" smtClean="0">
                <a:latin typeface="Calibri" pitchFamily="34" charset="0"/>
                <a:cs typeface="Calibri" pitchFamily="34" charset="0"/>
                <a:hlinkClick r:id="rId7"/>
              </a:rPr>
              <a:t>/</a:t>
            </a:r>
            <a:endParaRPr lang="de-CH" sz="2400" b="0" dirty="0" smtClean="0">
              <a:latin typeface="Calibri" pitchFamily="34" charset="0"/>
              <a:cs typeface="Calibri" pitchFamily="34" charset="0"/>
            </a:endParaRPr>
          </a:p>
          <a:p>
            <a:pPr>
              <a:buNone/>
            </a:pPr>
            <a:endParaRPr lang="de-CH" sz="2400" b="0" dirty="0" smtClean="0">
              <a:latin typeface="Calibri" pitchFamily="34" charset="0"/>
              <a:cs typeface="Calibri" pitchFamily="34" charset="0"/>
            </a:endParaRPr>
          </a:p>
        </p:txBody>
      </p:sp>
    </p:spTree>
    <p:extLst>
      <p:ext uri="{BB962C8B-B14F-4D97-AF65-F5344CB8AC3E}">
        <p14:creationId xmlns:p14="http://schemas.microsoft.com/office/powerpoint/2010/main" val="135187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bwMode="auto">
          <a:xfrm>
            <a:off x="534988" y="806450"/>
            <a:ext cx="9623425" cy="7572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spcAft>
                <a:spcPts val="600"/>
              </a:spcAft>
              <a:buNone/>
            </a:pPr>
            <a:r>
              <a:rPr lang="de-CH" dirty="0"/>
              <a:t>Einige Anwendungen</a:t>
            </a:r>
            <a:endParaRPr lang="de-DE" dirty="0"/>
          </a:p>
        </p:txBody>
      </p:sp>
      <p:pic>
        <p:nvPicPr>
          <p:cNvPr id="4" name="Grafik 3" descr="Ein Bild, das drinnen, Boden, Decke enthält.&#10;&#10;Automatisch generierte Beschreibung">
            <a:hlinkClick r:id="rId3"/>
            <a:extLst>
              <a:ext uri="{FF2B5EF4-FFF2-40B4-BE49-F238E27FC236}">
                <a16:creationId xmlns:a16="http://schemas.microsoft.com/office/drawing/2014/main" id="{F0675297-2742-674B-B34D-414298D3B5DA}"/>
              </a:ext>
            </a:extLst>
          </p:cNvPr>
          <p:cNvPicPr>
            <a:picLocks noChangeAspect="1"/>
          </p:cNvPicPr>
          <p:nvPr/>
        </p:nvPicPr>
        <p:blipFill rotWithShape="1">
          <a:blip r:embed="rId4">
            <a:extLst>
              <a:ext uri="{28A0092B-C50C-407E-A947-70E740481C1C}">
                <a14:useLocalDpi xmlns:a14="http://schemas.microsoft.com/office/drawing/2010/main" val="0"/>
              </a:ext>
            </a:extLst>
          </a:blip>
          <a:srcRect l="23221" r="20088" b="-1"/>
          <a:stretch/>
        </p:blipFill>
        <p:spPr>
          <a:xfrm>
            <a:off x="534988" y="1763713"/>
            <a:ext cx="4735512" cy="4991100"/>
          </a:xfrm>
          <a:prstGeom prst="rect">
            <a:avLst/>
          </a:prstGeom>
          <a:noFill/>
        </p:spPr>
      </p:pic>
      <p:sp>
        <p:nvSpPr>
          <p:cNvPr id="5" name="Titel 1"/>
          <p:cNvSpPr txBox="1">
            <a:spLocks/>
          </p:cNvSpPr>
          <p:nvPr/>
        </p:nvSpPr>
        <p:spPr bwMode="auto">
          <a:xfrm>
            <a:off x="5422900" y="1763713"/>
            <a:ext cx="4735513" cy="2419350"/>
          </a:xfrm>
          <a:prstGeom prst="rect">
            <a:avLst/>
          </a:prstGeom>
        </p:spPr>
        <p:txBody>
          <a:bodyPr vert="horz" lIns="0" tIns="0" rIns="0" bIns="0" numCol="1" anchorCtr="0" compatLnSpc="1">
            <a:prstTxWarp prst="textNoShape">
              <a:avLst/>
            </a:prstTxWarp>
            <a:normAutofit/>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lnSpc>
                <a:spcPct val="115000"/>
              </a:lnSpc>
              <a:spcAft>
                <a:spcPts val="600"/>
              </a:spcAft>
              <a:buNone/>
            </a:pPr>
            <a:r>
              <a:rPr lang="de-CH" b="0" dirty="0">
                <a:solidFill>
                  <a:schemeClr val="tx1"/>
                </a:solidFill>
                <a:latin typeface="+mn-lt"/>
              </a:rPr>
              <a:t>Inzwischen gibt es sehr viele Anwendungen von und Spielereien mit Robotern. Eine Auswahl davon zeigt dir der folgende Film.</a:t>
            </a:r>
            <a:endParaRPr lang="de-CH" dirty="0">
              <a:solidFill>
                <a:schemeClr val="tx1"/>
              </a:solidFill>
              <a:latin typeface="+mn-lt"/>
            </a:endParaRPr>
          </a:p>
        </p:txBody>
      </p:sp>
      <p:sp>
        <p:nvSpPr>
          <p:cNvPr id="11" name="Content Placeholder 4">
            <a:extLst>
              <a:ext uri="{FF2B5EF4-FFF2-40B4-BE49-F238E27FC236}">
                <a16:creationId xmlns:a16="http://schemas.microsoft.com/office/drawing/2014/main" id="{6656D283-2B01-4C59-9078-A8E4BAE1C651}"/>
              </a:ext>
            </a:extLst>
          </p:cNvPr>
          <p:cNvSpPr>
            <a:spLocks noGrp="1"/>
          </p:cNvSpPr>
          <p:nvPr>
            <p:ph sz="quarter" idx="3"/>
          </p:nvPr>
        </p:nvSpPr>
        <p:spPr>
          <a:xfrm>
            <a:off x="5422900" y="6372919"/>
            <a:ext cx="4735513" cy="381893"/>
          </a:xfrm>
        </p:spPr>
        <p:txBody>
          <a:bodyPr/>
          <a:lstStyle/>
          <a:p>
            <a:r>
              <a:rPr lang="en-US" sz="1000" b="0" dirty="0"/>
              <a:t>Quelle: </a:t>
            </a:r>
            <a:r>
              <a:rPr lang="de-CH" sz="1000" b="0" dirty="0"/>
              <a:t>https://</a:t>
            </a:r>
            <a:r>
              <a:rPr lang="de-CH" sz="1000" b="0" dirty="0" err="1"/>
              <a:t>www.youtube.com</a:t>
            </a:r>
            <a:r>
              <a:rPr lang="de-CH" sz="1000" b="0" dirty="0"/>
              <a:t>/</a:t>
            </a:r>
            <a:r>
              <a:rPr lang="de-CH" sz="1000" b="0" dirty="0" err="1"/>
              <a:t>watch?v</a:t>
            </a:r>
            <a:r>
              <a:rPr lang="de-CH" sz="1000" b="0" dirty="0"/>
              <a:t>=uhND7Mvp3f4</a:t>
            </a:r>
          </a:p>
          <a:p>
            <a:endParaRPr lang="en-US" sz="1000" b="0" dirty="0"/>
          </a:p>
        </p:txBody>
      </p:sp>
    </p:spTree>
    <p:extLst>
      <p:ext uri="{BB962C8B-B14F-4D97-AF65-F5344CB8AC3E}">
        <p14:creationId xmlns:p14="http://schemas.microsoft.com/office/powerpoint/2010/main" val="42543858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419275" cy="782225"/>
          </a:xfrm>
        </p:spPr>
        <p:txBody>
          <a:bodyPr/>
          <a:lstStyle/>
          <a:p>
            <a:pPr eaLnBrk="0" hangingPunct="0"/>
            <a:r>
              <a:rPr lang="de-CH" sz="3000" kern="1200" dirty="0">
                <a:latin typeface="Calibri" pitchFamily="34" charset="0"/>
              </a:rPr>
              <a:t>Inhalt</a:t>
            </a:r>
          </a:p>
        </p:txBody>
      </p:sp>
      <p:sp>
        <p:nvSpPr>
          <p:cNvPr id="4" name="Titel 1"/>
          <p:cNvSpPr txBox="1">
            <a:spLocks/>
          </p:cNvSpPr>
          <p:nvPr/>
        </p:nvSpPr>
        <p:spPr bwMode="auto">
          <a:xfrm>
            <a:off x="738188" y="2084326"/>
            <a:ext cx="8646886"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150000"/>
              </a:lnSpc>
              <a:buFont typeface="Arial" pitchFamily="34" charset="0"/>
              <a:buChar char="•"/>
            </a:pPr>
            <a:r>
              <a:rPr lang="de-CH" sz="2400" b="0" dirty="0" smtClean="0">
                <a:latin typeface="Calibri" pitchFamily="34" charset="0"/>
                <a:cs typeface="Calibri" pitchFamily="34" charset="0"/>
              </a:rPr>
              <a:t>Was ist ein Roboter?</a:t>
            </a:r>
          </a:p>
          <a:p>
            <a:pPr marL="342900" indent="-342900">
              <a:lnSpc>
                <a:spcPct val="150000"/>
              </a:lnSpc>
              <a:buFont typeface="Arial" pitchFamily="34" charset="0"/>
              <a:buChar char="•"/>
            </a:pPr>
            <a:r>
              <a:rPr lang="de-CH" sz="2400" b="0" dirty="0" smtClean="0">
                <a:latin typeface="Calibri" pitchFamily="34" charset="0"/>
                <a:cs typeface="Calibri" pitchFamily="34" charset="0"/>
              </a:rPr>
              <a:t>Anwendungen in der mobilen Robotik</a:t>
            </a:r>
          </a:p>
          <a:p>
            <a:pPr marL="342900" indent="-342900">
              <a:lnSpc>
                <a:spcPct val="150000"/>
              </a:lnSpc>
              <a:buFont typeface="Arial" pitchFamily="34" charset="0"/>
              <a:buChar char="•"/>
            </a:pPr>
            <a:r>
              <a:rPr lang="de-CH" sz="2400" b="0" dirty="0" smtClean="0">
                <a:latin typeface="Calibri" pitchFamily="34" charset="0"/>
                <a:cs typeface="Calibri" pitchFamily="34" charset="0"/>
              </a:rPr>
              <a:t>Lego NXT</a:t>
            </a:r>
          </a:p>
          <a:p>
            <a:pPr marL="342900" indent="-342900">
              <a:lnSpc>
                <a:spcPct val="150000"/>
              </a:lnSpc>
              <a:buFont typeface="Arial" pitchFamily="34" charset="0"/>
              <a:buChar char="•"/>
            </a:pPr>
            <a:r>
              <a:rPr lang="de-CH" sz="2400" b="0" dirty="0" smtClean="0">
                <a:latin typeface="Calibri" pitchFamily="34" charset="0"/>
                <a:cs typeface="Calibri" pitchFamily="34" charset="0"/>
              </a:rPr>
              <a:t>Ausblick</a:t>
            </a:r>
          </a:p>
          <a:p>
            <a:pPr marL="342900" indent="-342900">
              <a:buFont typeface="Arial" pitchFamily="34" charset="0"/>
              <a:buChar char="•"/>
            </a:pPr>
            <a:endParaRPr lang="de-CH" dirty="0"/>
          </a:p>
        </p:txBody>
      </p:sp>
    </p:spTree>
    <p:extLst>
      <p:ext uri="{BB962C8B-B14F-4D97-AF65-F5344CB8AC3E}">
        <p14:creationId xmlns:p14="http://schemas.microsoft.com/office/powerpoint/2010/main" val="4097245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p:spPr>
        <p:txBody>
          <a:bodyPr>
            <a:normAutofit/>
          </a:bodyPr>
          <a:lstStyle/>
          <a:p>
            <a:pPr eaLnBrk="0" hangingPunct="0"/>
            <a:r>
              <a:rPr lang="de-CH" kern="1200" dirty="0"/>
              <a:t>Was ist ein Roboter?</a:t>
            </a:r>
          </a:p>
        </p:txBody>
      </p:sp>
      <p:sp>
        <p:nvSpPr>
          <p:cNvPr id="13" name="Text Placeholder 3">
            <a:extLst>
              <a:ext uri="{FF2B5EF4-FFF2-40B4-BE49-F238E27FC236}">
                <a16:creationId xmlns:a16="http://schemas.microsoft.com/office/drawing/2014/main" id="{7157636F-3604-447D-9E38-5744AF73B025}"/>
              </a:ext>
            </a:extLst>
          </p:cNvPr>
          <p:cNvSpPr>
            <a:spLocks noGrp="1"/>
          </p:cNvSpPr>
          <p:nvPr>
            <p:ph sz="half" idx="1"/>
          </p:nvPr>
        </p:nvSpPr>
        <p:spPr>
          <a:xfrm>
            <a:off x="534988" y="1763713"/>
            <a:ext cx="4735512" cy="4991100"/>
          </a:xfrm>
        </p:spPr>
        <p:txBody>
          <a:bodyPr>
            <a:normAutofit/>
          </a:bodyPr>
          <a:lstStyle/>
          <a:p>
            <a:r>
              <a:rPr lang="de-CH" dirty="0"/>
              <a:t>Diskutiert diese Fragen zu zweit.</a:t>
            </a:r>
          </a:p>
        </p:txBody>
      </p:sp>
      <p:graphicFrame>
        <p:nvGraphicFramePr>
          <p:cNvPr id="8" name="Titel 1">
            <a:extLst>
              <a:ext uri="{FF2B5EF4-FFF2-40B4-BE49-F238E27FC236}">
                <a16:creationId xmlns:a16="http://schemas.microsoft.com/office/drawing/2014/main" id="{F7E71876-322E-49D7-817B-E8B707913F33}"/>
              </a:ext>
            </a:extLst>
          </p:cNvPr>
          <p:cNvGraphicFramePr/>
          <p:nvPr>
            <p:extLst/>
          </p:nvPr>
        </p:nvGraphicFramePr>
        <p:xfrm>
          <a:off x="5422900" y="1763713"/>
          <a:ext cx="4735513"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8346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419275" cy="782225"/>
          </a:xfrm>
        </p:spPr>
        <p:txBody>
          <a:bodyPr/>
          <a:lstStyle/>
          <a:p>
            <a:pPr eaLnBrk="0" hangingPunct="0"/>
            <a:r>
              <a:rPr lang="de-CH" sz="3000" kern="1200" dirty="0">
                <a:latin typeface="Calibri" pitchFamily="34" charset="0"/>
              </a:rPr>
              <a:t>Was bedeutet Roboter?</a:t>
            </a:r>
          </a:p>
        </p:txBody>
      </p:sp>
      <p:sp>
        <p:nvSpPr>
          <p:cNvPr id="4" name="Titel 1"/>
          <p:cNvSpPr txBox="1">
            <a:spLocks/>
          </p:cNvSpPr>
          <p:nvPr/>
        </p:nvSpPr>
        <p:spPr bwMode="auto">
          <a:xfrm>
            <a:off x="738188" y="2098840"/>
            <a:ext cx="8646886"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150000"/>
              </a:lnSpc>
              <a:buFont typeface="Arial" pitchFamily="34" charset="0"/>
              <a:buChar char="•"/>
            </a:pPr>
            <a:r>
              <a:rPr lang="de-CH" sz="2400" b="0" dirty="0" smtClean="0">
                <a:latin typeface="Calibri" pitchFamily="34" charset="0"/>
                <a:cs typeface="Calibri" pitchFamily="34" charset="0"/>
              </a:rPr>
              <a:t>Der Begriff «</a:t>
            </a:r>
            <a:r>
              <a:rPr lang="de-CH" sz="2400" b="0" dirty="0" err="1" smtClean="0">
                <a:latin typeface="Calibri" pitchFamily="34" charset="0"/>
                <a:cs typeface="Calibri" pitchFamily="34" charset="0"/>
              </a:rPr>
              <a:t>robota</a:t>
            </a:r>
            <a:r>
              <a:rPr lang="de-CH" sz="2400" b="0" dirty="0">
                <a:latin typeface="Calibri" pitchFamily="34" charset="0"/>
                <a:cs typeface="Calibri" pitchFamily="34" charset="0"/>
              </a:rPr>
              <a:t>» </a:t>
            </a:r>
            <a:r>
              <a:rPr lang="de-CH" sz="2400" b="0" dirty="0" smtClean="0">
                <a:latin typeface="Calibri" pitchFamily="34" charset="0"/>
                <a:cs typeface="Calibri" pitchFamily="34" charset="0"/>
              </a:rPr>
              <a:t>ist tschechisch und bedeutet Arbeitssklave, Zwangsarbeiter beziehungsweise unterwürfiger Bediensteter.</a:t>
            </a:r>
          </a:p>
          <a:p>
            <a:pPr marL="342900" indent="-342900">
              <a:lnSpc>
                <a:spcPct val="150000"/>
              </a:lnSpc>
              <a:buFont typeface="Arial" pitchFamily="34" charset="0"/>
              <a:buChar char="•"/>
            </a:pPr>
            <a:endParaRPr lang="de-CH" sz="2400" b="0" dirty="0">
              <a:latin typeface="Calibri" pitchFamily="34" charset="0"/>
              <a:cs typeface="Calibri" pitchFamily="34" charset="0"/>
            </a:endParaRPr>
          </a:p>
          <a:p>
            <a:pPr marL="342900" indent="-342900">
              <a:lnSpc>
                <a:spcPct val="150000"/>
              </a:lnSpc>
              <a:buFont typeface="Arial" pitchFamily="34" charset="0"/>
              <a:buChar char="•"/>
            </a:pPr>
            <a:r>
              <a:rPr lang="de-CH" sz="2400" b="0" dirty="0" smtClean="0">
                <a:latin typeface="Calibri" pitchFamily="34" charset="0"/>
                <a:cs typeface="Calibri" pitchFamily="34" charset="0"/>
              </a:rPr>
              <a:t>Heute: Roboter sind stationäre oder mobile Maschinen, die nach einem bestimmten Programm festgelegte Aufgaben erfüllen.</a:t>
            </a:r>
            <a:endParaRPr lang="de-CH" sz="2400" b="0" dirty="0">
              <a:latin typeface="Calibri" pitchFamily="34" charset="0"/>
              <a:cs typeface="Calibri" pitchFamily="34" charset="0"/>
            </a:endParaRPr>
          </a:p>
        </p:txBody>
      </p:sp>
    </p:spTree>
    <p:extLst>
      <p:ext uri="{BB962C8B-B14F-4D97-AF65-F5344CB8AC3E}">
        <p14:creationId xmlns:p14="http://schemas.microsoft.com/office/powerpoint/2010/main" val="221797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419275" cy="782225"/>
          </a:xfrm>
        </p:spPr>
        <p:txBody>
          <a:bodyPr/>
          <a:lstStyle/>
          <a:p>
            <a:pPr eaLnBrk="0" hangingPunct="0"/>
            <a:r>
              <a:rPr lang="de-CH" sz="3000" kern="1200" dirty="0">
                <a:latin typeface="Calibri" pitchFamily="34" charset="0"/>
              </a:rPr>
              <a:t>Was für Roboterarten gibt es?</a:t>
            </a:r>
          </a:p>
        </p:txBody>
      </p:sp>
      <p:sp>
        <p:nvSpPr>
          <p:cNvPr id="4" name="Titel 1"/>
          <p:cNvSpPr txBox="1">
            <a:spLocks/>
          </p:cNvSpPr>
          <p:nvPr/>
        </p:nvSpPr>
        <p:spPr bwMode="auto">
          <a:xfrm>
            <a:off x="738188" y="2122137"/>
            <a:ext cx="9073008" cy="97818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150000"/>
              </a:lnSpc>
              <a:buFont typeface="Arial" pitchFamily="34" charset="0"/>
              <a:buChar char="•"/>
            </a:pPr>
            <a:r>
              <a:rPr lang="de-CH" sz="2400" b="0" dirty="0" smtClean="0">
                <a:latin typeface="Calibri" pitchFamily="34" charset="0"/>
                <a:cs typeface="Calibri" pitchFamily="34" charset="0"/>
              </a:rPr>
              <a:t>Roboter können nach dem Aufbau in stationäre oder mobile Roboter eingeteilt werden.</a:t>
            </a:r>
            <a:endParaRPr lang="de-CH" sz="2400" b="0" dirty="0">
              <a:latin typeface="Calibri" pitchFamily="34" charset="0"/>
              <a:cs typeface="Calibri" pitchFamily="34" charset="0"/>
            </a:endParaRPr>
          </a:p>
        </p:txBody>
      </p:sp>
      <p:pic>
        <p:nvPicPr>
          <p:cNvPr id="2050" name="Picture 2" descr="U:\Master\NXT-Unterlagen\Lektion 1\stationä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920" y="3780631"/>
            <a:ext cx="3508248" cy="28285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Master\NXT-Unterlagen\Lektion 1\mob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384" y="3492599"/>
            <a:ext cx="4203166" cy="315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3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419275" cy="782225"/>
          </a:xfrm>
        </p:spPr>
        <p:txBody>
          <a:bodyPr/>
          <a:lstStyle/>
          <a:p>
            <a:pPr eaLnBrk="0" hangingPunct="0"/>
            <a:r>
              <a:rPr lang="de-CH" sz="3000" kern="1200" dirty="0">
                <a:latin typeface="Calibri" pitchFamily="34" charset="0"/>
              </a:rPr>
              <a:t>Was für Roboterarten gibt es?</a:t>
            </a:r>
          </a:p>
        </p:txBody>
      </p:sp>
      <p:sp>
        <p:nvSpPr>
          <p:cNvPr id="4" name="Titel 1"/>
          <p:cNvSpPr txBox="1">
            <a:spLocks/>
          </p:cNvSpPr>
          <p:nvPr/>
        </p:nvSpPr>
        <p:spPr bwMode="auto">
          <a:xfrm>
            <a:off x="738188" y="1692399"/>
            <a:ext cx="8646886" cy="6008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150000"/>
              </a:lnSpc>
              <a:buFont typeface="Arial" pitchFamily="34" charset="0"/>
              <a:buChar char="•"/>
            </a:pPr>
            <a:r>
              <a:rPr lang="de-CH" sz="2400" b="0" dirty="0" smtClean="0">
                <a:latin typeface="Calibri" pitchFamily="34" charset="0"/>
                <a:cs typeface="Calibri" pitchFamily="34" charset="0"/>
              </a:rPr>
              <a:t>Roboter können anhand der Steuerung unterteil werden.</a:t>
            </a:r>
            <a:endParaRPr lang="de-CH" sz="2400" b="0" dirty="0">
              <a:latin typeface="Calibri" pitchFamily="34" charset="0"/>
              <a:cs typeface="Calibri" pitchFamily="34" charset="0"/>
            </a:endParaRPr>
          </a:p>
        </p:txBody>
      </p:sp>
      <p:pic>
        <p:nvPicPr>
          <p:cNvPr id="3074" name="Picture 2" descr="U:\Master\NXT-Unterlagen\Lektion 1\teleopera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4525025"/>
            <a:ext cx="3337296" cy="22257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U:\Master\NXT-Unterlagen\Lektion 1\fest programmie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484" y="4525025"/>
            <a:ext cx="3048991" cy="22257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Master\NXT-Unterlagen\Lektion 1\frei_programmierb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1355" y="4525024"/>
            <a:ext cx="1897463" cy="2225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581997" y="2406864"/>
            <a:ext cx="2554515" cy="415498"/>
          </a:xfrm>
          <a:prstGeom prst="rect">
            <a:avLst/>
          </a:prstGeom>
          <a:solidFill>
            <a:srgbClr val="FFFF00"/>
          </a:solidFill>
          <a:ln>
            <a:solidFill>
              <a:schemeClr val="tx1"/>
            </a:solidFill>
          </a:ln>
        </p:spPr>
        <p:txBody>
          <a:bodyPr wrap="square" rtlCol="0">
            <a:spAutoFit/>
          </a:bodyPr>
          <a:lstStyle/>
          <a:p>
            <a:pPr algn="ctr">
              <a:buNone/>
            </a:pPr>
            <a:r>
              <a:rPr lang="de-CH" sz="2000" dirty="0"/>
              <a:t>i</a:t>
            </a:r>
            <a:r>
              <a:rPr lang="de-CH" sz="2000" dirty="0" smtClean="0"/>
              <a:t>ndustrielle Robotik</a:t>
            </a:r>
            <a:endParaRPr lang="de-CH" sz="2000" dirty="0"/>
          </a:p>
        </p:txBody>
      </p:sp>
      <p:sp>
        <p:nvSpPr>
          <p:cNvPr id="9" name="Textfeld 8"/>
          <p:cNvSpPr txBox="1"/>
          <p:nvPr/>
        </p:nvSpPr>
        <p:spPr>
          <a:xfrm>
            <a:off x="1129577" y="3855668"/>
            <a:ext cx="2554515" cy="400110"/>
          </a:xfrm>
          <a:prstGeom prst="rect">
            <a:avLst/>
          </a:prstGeom>
          <a:solidFill>
            <a:srgbClr val="FFFF00"/>
          </a:solidFill>
          <a:ln>
            <a:solidFill>
              <a:schemeClr val="tx1"/>
            </a:solidFill>
          </a:ln>
        </p:spPr>
        <p:txBody>
          <a:bodyPr wrap="square" rtlCol="0">
            <a:spAutoFit/>
          </a:bodyPr>
          <a:lstStyle/>
          <a:p>
            <a:pPr algn="ctr">
              <a:buNone/>
            </a:pPr>
            <a:r>
              <a:rPr lang="de-CH" sz="2000" dirty="0"/>
              <a:t>m</a:t>
            </a:r>
            <a:r>
              <a:rPr lang="de-CH" sz="2000" dirty="0" smtClean="0"/>
              <a:t>anuell gesteuert</a:t>
            </a:r>
            <a:endParaRPr lang="de-CH" sz="2000" dirty="0"/>
          </a:p>
        </p:txBody>
      </p:sp>
      <p:sp>
        <p:nvSpPr>
          <p:cNvPr id="10" name="Textfeld 9"/>
          <p:cNvSpPr txBox="1"/>
          <p:nvPr/>
        </p:nvSpPr>
        <p:spPr>
          <a:xfrm>
            <a:off x="6034911" y="3118091"/>
            <a:ext cx="2554515" cy="415498"/>
          </a:xfrm>
          <a:prstGeom prst="rect">
            <a:avLst/>
          </a:prstGeom>
          <a:solidFill>
            <a:srgbClr val="FFFF00"/>
          </a:solidFill>
          <a:ln>
            <a:solidFill>
              <a:schemeClr val="tx1"/>
            </a:solidFill>
          </a:ln>
        </p:spPr>
        <p:txBody>
          <a:bodyPr wrap="square" rtlCol="0">
            <a:spAutoFit/>
          </a:bodyPr>
          <a:lstStyle/>
          <a:p>
            <a:pPr algn="ctr">
              <a:buNone/>
            </a:pPr>
            <a:r>
              <a:rPr lang="de-CH" sz="2000" dirty="0"/>
              <a:t>p</a:t>
            </a:r>
            <a:r>
              <a:rPr lang="de-CH" sz="2000" dirty="0" smtClean="0"/>
              <a:t>rogrammgesteuert</a:t>
            </a:r>
            <a:endParaRPr lang="de-CH" sz="2000" dirty="0"/>
          </a:p>
        </p:txBody>
      </p:sp>
      <p:sp>
        <p:nvSpPr>
          <p:cNvPr id="11" name="Textfeld 10"/>
          <p:cNvSpPr txBox="1"/>
          <p:nvPr/>
        </p:nvSpPr>
        <p:spPr>
          <a:xfrm>
            <a:off x="4409805" y="3855668"/>
            <a:ext cx="2554515" cy="400110"/>
          </a:xfrm>
          <a:prstGeom prst="rect">
            <a:avLst/>
          </a:prstGeom>
          <a:solidFill>
            <a:srgbClr val="FFFF00"/>
          </a:solidFill>
          <a:ln>
            <a:solidFill>
              <a:schemeClr val="tx1"/>
            </a:solidFill>
          </a:ln>
        </p:spPr>
        <p:txBody>
          <a:bodyPr wrap="square" rtlCol="0">
            <a:spAutoFit/>
          </a:bodyPr>
          <a:lstStyle/>
          <a:p>
            <a:pPr algn="ctr">
              <a:buNone/>
            </a:pPr>
            <a:r>
              <a:rPr lang="de-CH" sz="2000" dirty="0" smtClean="0"/>
              <a:t>fest programmiert</a:t>
            </a:r>
            <a:endParaRPr lang="de-CH" sz="2000" dirty="0"/>
          </a:p>
        </p:txBody>
      </p:sp>
      <p:sp>
        <p:nvSpPr>
          <p:cNvPr id="12" name="Textfeld 11"/>
          <p:cNvSpPr txBox="1"/>
          <p:nvPr/>
        </p:nvSpPr>
        <p:spPr>
          <a:xfrm>
            <a:off x="7312168" y="3855668"/>
            <a:ext cx="2554515" cy="400110"/>
          </a:xfrm>
          <a:prstGeom prst="rect">
            <a:avLst/>
          </a:prstGeom>
          <a:solidFill>
            <a:srgbClr val="FFFF00"/>
          </a:solidFill>
          <a:ln>
            <a:solidFill>
              <a:schemeClr val="tx1"/>
            </a:solidFill>
          </a:ln>
        </p:spPr>
        <p:txBody>
          <a:bodyPr wrap="square" rtlCol="0">
            <a:spAutoFit/>
          </a:bodyPr>
          <a:lstStyle/>
          <a:p>
            <a:pPr algn="ctr">
              <a:buNone/>
            </a:pPr>
            <a:r>
              <a:rPr lang="de-CH" sz="2000" dirty="0" smtClean="0"/>
              <a:t>frei programmierbar</a:t>
            </a:r>
            <a:endParaRPr lang="de-CH" sz="2000" dirty="0"/>
          </a:p>
        </p:txBody>
      </p:sp>
      <p:cxnSp>
        <p:nvCxnSpPr>
          <p:cNvPr id="7" name="Gewinkelte Verbindung 6"/>
          <p:cNvCxnSpPr>
            <a:stCxn id="3" idx="2"/>
            <a:endCxn id="10" idx="0"/>
          </p:cNvCxnSpPr>
          <p:nvPr/>
        </p:nvCxnSpPr>
        <p:spPr bwMode="auto">
          <a:xfrm rot="16200000" flipH="1">
            <a:off x="5937848" y="1743769"/>
            <a:ext cx="295729" cy="2452914"/>
          </a:xfrm>
          <a:prstGeom prst="bentConnector3">
            <a:avLst/>
          </a:prstGeom>
          <a:solidFill>
            <a:schemeClr val="accent1"/>
          </a:solidFill>
          <a:ln w="28575" cap="flat" cmpd="sng" algn="ctr">
            <a:solidFill>
              <a:schemeClr val="tx1"/>
            </a:solidFill>
            <a:prstDash val="solid"/>
            <a:round/>
            <a:headEnd type="none" w="med" len="med"/>
            <a:tailEnd type="arrow"/>
          </a:ln>
          <a:effectLst/>
        </p:spPr>
      </p:cxnSp>
      <p:cxnSp>
        <p:nvCxnSpPr>
          <p:cNvPr id="13" name="Gewinkelte Verbindung 12"/>
          <p:cNvCxnSpPr/>
          <p:nvPr/>
        </p:nvCxnSpPr>
        <p:spPr bwMode="auto">
          <a:xfrm rot="5400000">
            <a:off x="3116392" y="2122330"/>
            <a:ext cx="1033306" cy="2452420"/>
          </a:xfrm>
          <a:prstGeom prst="bentConnector3">
            <a:avLst>
              <a:gd name="adj1" fmla="val 13479"/>
            </a:avLst>
          </a:prstGeom>
          <a:solidFill>
            <a:schemeClr val="accent1"/>
          </a:solidFill>
          <a:ln w="28575" cap="flat" cmpd="sng" algn="ctr">
            <a:solidFill>
              <a:schemeClr val="tx1"/>
            </a:solidFill>
            <a:prstDash val="solid"/>
            <a:round/>
            <a:headEnd type="none" w="med" len="med"/>
            <a:tailEnd type="arrow"/>
          </a:ln>
          <a:effectLst/>
        </p:spPr>
      </p:cxnSp>
      <p:cxnSp>
        <p:nvCxnSpPr>
          <p:cNvPr id="17" name="Gewinkelte Verbindung 16"/>
          <p:cNvCxnSpPr>
            <a:stCxn id="10" idx="2"/>
            <a:endCxn id="11" idx="0"/>
          </p:cNvCxnSpPr>
          <p:nvPr/>
        </p:nvCxnSpPr>
        <p:spPr bwMode="auto">
          <a:xfrm rot="5400000">
            <a:off x="6338577" y="2882075"/>
            <a:ext cx="322079" cy="1625106"/>
          </a:xfrm>
          <a:prstGeom prst="bentConnector3">
            <a:avLst/>
          </a:prstGeom>
          <a:solidFill>
            <a:schemeClr val="accent1"/>
          </a:solidFill>
          <a:ln w="28575" cap="flat" cmpd="sng" algn="ctr">
            <a:solidFill>
              <a:schemeClr val="tx1"/>
            </a:solidFill>
            <a:prstDash val="solid"/>
            <a:round/>
            <a:headEnd type="none" w="med" len="med"/>
            <a:tailEnd type="arrow"/>
          </a:ln>
          <a:effectLst/>
        </p:spPr>
      </p:cxnSp>
      <p:cxnSp>
        <p:nvCxnSpPr>
          <p:cNvPr id="19" name="Gewinkelte Verbindung 18"/>
          <p:cNvCxnSpPr>
            <a:stCxn id="10" idx="2"/>
            <a:endCxn id="12" idx="0"/>
          </p:cNvCxnSpPr>
          <p:nvPr/>
        </p:nvCxnSpPr>
        <p:spPr bwMode="auto">
          <a:xfrm rot="16200000" flipH="1">
            <a:off x="7789758" y="3055999"/>
            <a:ext cx="322079" cy="1277257"/>
          </a:xfrm>
          <a:prstGeom prst="bentConnector3">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34905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38188" y="1094075"/>
            <a:ext cx="8963396" cy="782225"/>
          </a:xfrm>
        </p:spPr>
        <p:txBody>
          <a:bodyPr/>
          <a:lstStyle/>
          <a:p>
            <a:pPr eaLnBrk="0" hangingPunct="0"/>
            <a:r>
              <a:rPr lang="de-CH" sz="3000" kern="1200" dirty="0">
                <a:latin typeface="Calibri" pitchFamily="34" charset="0"/>
              </a:rPr>
              <a:t>Wo werden Roboter eingesetzt?</a:t>
            </a:r>
          </a:p>
        </p:txBody>
      </p:sp>
      <p:sp>
        <p:nvSpPr>
          <p:cNvPr id="4" name="Titel 1"/>
          <p:cNvSpPr txBox="1">
            <a:spLocks/>
          </p:cNvSpPr>
          <p:nvPr/>
        </p:nvSpPr>
        <p:spPr bwMode="auto">
          <a:xfrm>
            <a:off x="738188" y="2122137"/>
            <a:ext cx="8646886" cy="4342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marL="342900" indent="-342900">
              <a:lnSpc>
                <a:spcPct val="250000"/>
              </a:lnSpc>
              <a:buFont typeface="Arial" pitchFamily="34" charset="0"/>
              <a:buChar char="•"/>
            </a:pPr>
            <a:r>
              <a:rPr lang="de-CH" sz="2400" b="0" dirty="0" err="1">
                <a:latin typeface="Calibri" pitchFamily="34" charset="0"/>
                <a:cs typeface="Calibri" pitchFamily="34" charset="0"/>
              </a:rPr>
              <a:t>h</a:t>
            </a:r>
            <a:r>
              <a:rPr lang="de-CH" sz="2400" b="0" dirty="0" err="1" smtClean="0">
                <a:latin typeface="Calibri" pitchFamily="34" charset="0"/>
                <a:cs typeface="Calibri" pitchFamily="34" charset="0"/>
              </a:rPr>
              <a:t>umanoide</a:t>
            </a:r>
            <a:r>
              <a:rPr lang="de-CH" sz="2400" b="0" dirty="0" smtClean="0">
                <a:latin typeface="Calibri" pitchFamily="34" charset="0"/>
                <a:cs typeface="Calibri" pitchFamily="34" charset="0"/>
              </a:rPr>
              <a:t> Roboter (tanzen, laufen etc.)</a:t>
            </a:r>
            <a:endParaRPr lang="de-CH" sz="2400" b="0" dirty="0">
              <a:latin typeface="Calibri" pitchFamily="34" charset="0"/>
              <a:cs typeface="Calibri" pitchFamily="34" charset="0"/>
            </a:endParaRPr>
          </a:p>
          <a:p>
            <a:pPr marL="342900" indent="-342900">
              <a:lnSpc>
                <a:spcPct val="250000"/>
              </a:lnSpc>
              <a:buFont typeface="Arial" pitchFamily="34" charset="0"/>
              <a:buChar char="•"/>
            </a:pPr>
            <a:r>
              <a:rPr lang="de-CH" sz="2400" b="0" dirty="0" smtClean="0">
                <a:latin typeface="Calibri" pitchFamily="34" charset="0"/>
                <a:cs typeface="Calibri" pitchFamily="34" charset="0"/>
              </a:rPr>
              <a:t>Industrie (Bearbeitung, Montage etc.)</a:t>
            </a:r>
            <a:endParaRPr lang="de-CH" sz="2400" b="0" dirty="0">
              <a:latin typeface="Calibri" pitchFamily="34" charset="0"/>
              <a:cs typeface="Calibri" pitchFamily="34" charset="0"/>
            </a:endParaRPr>
          </a:p>
          <a:p>
            <a:pPr marL="342900" indent="-342900">
              <a:lnSpc>
                <a:spcPct val="250000"/>
              </a:lnSpc>
              <a:buFont typeface="Arial" pitchFamily="34" charset="0"/>
              <a:buChar char="•"/>
            </a:pPr>
            <a:r>
              <a:rPr lang="de-CH" sz="2400" b="0" dirty="0" smtClean="0">
                <a:latin typeface="Calibri" pitchFamily="34" charset="0"/>
                <a:cs typeface="Calibri" pitchFamily="34" charset="0"/>
              </a:rPr>
              <a:t>Erkundungsroboter (Minenroboter, Marssonde etc.)</a:t>
            </a:r>
          </a:p>
          <a:p>
            <a:pPr marL="342900" indent="-342900">
              <a:lnSpc>
                <a:spcPct val="250000"/>
              </a:lnSpc>
              <a:buFont typeface="Arial" pitchFamily="34" charset="0"/>
              <a:buChar char="•"/>
            </a:pPr>
            <a:r>
              <a:rPr lang="de-CH" sz="2400" b="0" dirty="0" smtClean="0">
                <a:latin typeface="Calibri" pitchFamily="34" charset="0"/>
                <a:cs typeface="Calibri" pitchFamily="34" charset="0"/>
              </a:rPr>
              <a:t>Serviceroboter (Unterstützung etc.)</a:t>
            </a:r>
            <a:endParaRPr lang="de-CH" sz="2400" b="0" dirty="0">
              <a:latin typeface="Calibri" pitchFamily="34" charset="0"/>
              <a:cs typeface="Calibri" pitchFamily="34" charset="0"/>
            </a:endParaRPr>
          </a:p>
          <a:p>
            <a:pPr marL="342900" indent="-342900">
              <a:lnSpc>
                <a:spcPct val="250000"/>
              </a:lnSpc>
              <a:buFont typeface="Arial" pitchFamily="34" charset="0"/>
              <a:buChar char="•"/>
            </a:pPr>
            <a:r>
              <a:rPr lang="de-CH" sz="2400" b="0" dirty="0">
                <a:latin typeface="Calibri" pitchFamily="34" charset="0"/>
                <a:cs typeface="Calibri" pitchFamily="34" charset="0"/>
              </a:rPr>
              <a:t>m</a:t>
            </a:r>
            <a:r>
              <a:rPr lang="de-CH" sz="2400" b="0" dirty="0" smtClean="0">
                <a:latin typeface="Calibri" pitchFamily="34" charset="0"/>
                <a:cs typeface="Calibri" pitchFamily="34" charset="0"/>
              </a:rPr>
              <a:t>obile Roboter im Haushalt (Staubsaugen etc.)</a:t>
            </a:r>
            <a:endParaRPr lang="de-CH" sz="2400" b="0" dirty="0">
              <a:latin typeface="Calibri" pitchFamily="34" charset="0"/>
              <a:cs typeface="Calibri" pitchFamily="34" charset="0"/>
            </a:endParaRPr>
          </a:p>
        </p:txBody>
      </p:sp>
      <p:pic>
        <p:nvPicPr>
          <p:cNvPr id="7" name="Picture 6" descr="humanoider_rob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026" y="2307997"/>
            <a:ext cx="1289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ndustrierobo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475" y="3045742"/>
            <a:ext cx="942975" cy="94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ilitärroboter"/>
          <p:cNvPicPr>
            <a:picLocks noChangeAspect="1" noChangeArrowheads="1"/>
          </p:cNvPicPr>
          <p:nvPr/>
        </p:nvPicPr>
        <p:blipFill>
          <a:blip r:embed="rId5">
            <a:extLst>
              <a:ext uri="{28A0092B-C50C-407E-A947-70E740481C1C}">
                <a14:useLocalDpi xmlns:a14="http://schemas.microsoft.com/office/drawing/2010/main" val="0"/>
              </a:ext>
            </a:extLst>
          </a:blip>
          <a:srcRect r="21297" b="31923"/>
          <a:stretch>
            <a:fillRect/>
          </a:stretch>
        </p:blipFill>
        <p:spPr bwMode="auto">
          <a:xfrm>
            <a:off x="7842076" y="3974253"/>
            <a:ext cx="889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ehilfe_robo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475" y="4861047"/>
            <a:ext cx="7937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automatischer-staubsu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2025" y="5905622"/>
            <a:ext cx="1289051" cy="97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49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66180" y="972319"/>
            <a:ext cx="8419275" cy="782225"/>
          </a:xfrm>
        </p:spPr>
        <p:txBody>
          <a:bodyPr/>
          <a:lstStyle/>
          <a:p>
            <a:pPr eaLnBrk="0" hangingPunct="0"/>
            <a:r>
              <a:rPr lang="de-CH" sz="3000" kern="1200" dirty="0" smtClean="0">
                <a:latin typeface="Calibri" pitchFamily="34" charset="0"/>
              </a:rPr>
              <a:t>Beispiel 1</a:t>
            </a:r>
            <a:endParaRPr lang="de-CH" sz="3000" kern="1200" dirty="0">
              <a:latin typeface="Calibri" pitchFamily="34" charset="0"/>
            </a:endParaRPr>
          </a:p>
        </p:txBody>
      </p:sp>
      <p:sp>
        <p:nvSpPr>
          <p:cNvPr id="4" name="Titel 1"/>
          <p:cNvSpPr txBox="1">
            <a:spLocks/>
          </p:cNvSpPr>
          <p:nvPr/>
        </p:nvSpPr>
        <p:spPr bwMode="auto">
          <a:xfrm>
            <a:off x="738188" y="1836415"/>
            <a:ext cx="9145016" cy="43059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1042988" rtl="0" fontAlgn="base">
              <a:spcBef>
                <a:spcPct val="0"/>
              </a:spcBef>
              <a:spcAft>
                <a:spcPct val="0"/>
              </a:spcAft>
              <a:defRPr sz="2000" b="1">
                <a:solidFill>
                  <a:schemeClr val="tx2"/>
                </a:solidFill>
                <a:latin typeface="+mj-lt"/>
                <a:ea typeface="+mj-ea"/>
                <a:cs typeface="+mj-cs"/>
              </a:defRPr>
            </a:lvl1pPr>
            <a:lvl2pPr algn="l" defTabSz="1042988" rtl="0" fontAlgn="base">
              <a:spcBef>
                <a:spcPct val="0"/>
              </a:spcBef>
              <a:spcAft>
                <a:spcPct val="0"/>
              </a:spcAft>
              <a:defRPr sz="2000" b="1">
                <a:solidFill>
                  <a:schemeClr val="tx2"/>
                </a:solidFill>
                <a:latin typeface="Arial" charset="0"/>
              </a:defRPr>
            </a:lvl2pPr>
            <a:lvl3pPr algn="l" defTabSz="1042988" rtl="0" fontAlgn="base">
              <a:spcBef>
                <a:spcPct val="0"/>
              </a:spcBef>
              <a:spcAft>
                <a:spcPct val="0"/>
              </a:spcAft>
              <a:defRPr sz="2000" b="1">
                <a:solidFill>
                  <a:schemeClr val="tx2"/>
                </a:solidFill>
                <a:latin typeface="Arial" charset="0"/>
              </a:defRPr>
            </a:lvl3pPr>
            <a:lvl4pPr algn="l" defTabSz="1042988" rtl="0" fontAlgn="base">
              <a:spcBef>
                <a:spcPct val="0"/>
              </a:spcBef>
              <a:spcAft>
                <a:spcPct val="0"/>
              </a:spcAft>
              <a:defRPr sz="2000" b="1">
                <a:solidFill>
                  <a:schemeClr val="tx2"/>
                </a:solidFill>
                <a:latin typeface="Arial" charset="0"/>
              </a:defRPr>
            </a:lvl4pPr>
            <a:lvl5pPr algn="l" defTabSz="1042988" rtl="0" fontAlgn="base">
              <a:spcBef>
                <a:spcPct val="0"/>
              </a:spcBef>
              <a:spcAft>
                <a:spcPct val="0"/>
              </a:spcAft>
              <a:defRPr sz="2000" b="1">
                <a:solidFill>
                  <a:schemeClr val="tx2"/>
                </a:solidFill>
                <a:latin typeface="Arial" charset="0"/>
              </a:defRPr>
            </a:lvl5pPr>
            <a:lvl6pPr marL="457200" algn="l" defTabSz="1042988" rtl="0" fontAlgn="base">
              <a:spcBef>
                <a:spcPct val="0"/>
              </a:spcBef>
              <a:spcAft>
                <a:spcPct val="0"/>
              </a:spcAft>
              <a:defRPr sz="2000" b="1">
                <a:solidFill>
                  <a:schemeClr val="tx2"/>
                </a:solidFill>
                <a:latin typeface="Arial" charset="0"/>
              </a:defRPr>
            </a:lvl6pPr>
            <a:lvl7pPr marL="914400" algn="l" defTabSz="1042988" rtl="0" fontAlgn="base">
              <a:spcBef>
                <a:spcPct val="0"/>
              </a:spcBef>
              <a:spcAft>
                <a:spcPct val="0"/>
              </a:spcAft>
              <a:defRPr sz="2000" b="1">
                <a:solidFill>
                  <a:schemeClr val="tx2"/>
                </a:solidFill>
                <a:latin typeface="Arial" charset="0"/>
              </a:defRPr>
            </a:lvl7pPr>
            <a:lvl8pPr marL="1371600" algn="l" defTabSz="1042988" rtl="0" fontAlgn="base">
              <a:spcBef>
                <a:spcPct val="0"/>
              </a:spcBef>
              <a:spcAft>
                <a:spcPct val="0"/>
              </a:spcAft>
              <a:defRPr sz="2000" b="1">
                <a:solidFill>
                  <a:schemeClr val="tx2"/>
                </a:solidFill>
                <a:latin typeface="Arial" charset="0"/>
              </a:defRPr>
            </a:lvl8pPr>
            <a:lvl9pPr marL="1828800" algn="l" defTabSz="1042988" rtl="0" fontAlgn="base">
              <a:spcBef>
                <a:spcPct val="0"/>
              </a:spcBef>
              <a:spcAft>
                <a:spcPct val="0"/>
              </a:spcAft>
              <a:defRPr sz="2000" b="1">
                <a:solidFill>
                  <a:schemeClr val="tx2"/>
                </a:solidFill>
                <a:latin typeface="Arial" charset="0"/>
              </a:defRPr>
            </a:lvl9pPr>
          </a:lstStyle>
          <a:p>
            <a:pPr>
              <a:lnSpc>
                <a:spcPct val="150000"/>
              </a:lnSpc>
              <a:buNone/>
            </a:pPr>
            <a:r>
              <a:rPr lang="de-CH" sz="2400" dirty="0" smtClean="0">
                <a:latin typeface="Calibri" pitchFamily="34" charset="0"/>
                <a:cs typeface="Calibri" pitchFamily="34" charset="0"/>
              </a:rPr>
              <a:t>Warenabfertigung:</a:t>
            </a:r>
            <a:r>
              <a:rPr lang="de-CH" sz="2400" dirty="0" smtClean="0">
                <a:latin typeface="Calibri" pitchFamily="34" charset="0"/>
                <a:cs typeface="Calibri" pitchFamily="34" charset="0"/>
              </a:rPr>
              <a:t/>
            </a:r>
            <a:br>
              <a:rPr lang="de-CH" sz="2400" dirty="0" smtClean="0">
                <a:latin typeface="Calibri" pitchFamily="34" charset="0"/>
                <a:cs typeface="Calibri" pitchFamily="34" charset="0"/>
              </a:rPr>
            </a:br>
            <a:r>
              <a:rPr lang="de-CH" sz="2400" b="0" dirty="0" smtClean="0">
                <a:latin typeface="Calibri" pitchFamily="34" charset="0"/>
                <a:cs typeface="Calibri" pitchFamily="34" charset="0"/>
              </a:rPr>
              <a:t>Das ganze Warenhaus wird von mobilen, vernetzten Robotern betrieben, die die für die Bestellungen benötigten Waren zusammentragen.</a:t>
            </a:r>
          </a:p>
          <a:p>
            <a:pPr>
              <a:lnSpc>
                <a:spcPct val="150000"/>
              </a:lnSpc>
              <a:buNone/>
            </a:pPr>
            <a:r>
              <a:rPr lang="de-CH" sz="2400" b="0" dirty="0">
                <a:latin typeface="Calibri" panose="020F0502020204030204" pitchFamily="34" charset="0"/>
                <a:hlinkClick r:id="rId3"/>
              </a:rPr>
              <a:t>http://</a:t>
            </a:r>
            <a:r>
              <a:rPr lang="de-CH" sz="2400" b="0" dirty="0" smtClean="0">
                <a:latin typeface="Calibri" panose="020F0502020204030204" pitchFamily="34" charset="0"/>
                <a:hlinkClick r:id="rId3"/>
              </a:rPr>
              <a:t>www.youtube.com/watch?v=3UxZDJ1HiPE</a:t>
            </a:r>
            <a:endParaRPr lang="de-CH" sz="2400" b="0" dirty="0" smtClean="0">
              <a:latin typeface="Calibri" panose="020F0502020204030204" pitchFamily="34" charset="0"/>
            </a:endParaRPr>
          </a:p>
          <a:p>
            <a:pPr>
              <a:lnSpc>
                <a:spcPct val="150000"/>
              </a:lnSpc>
              <a:buNone/>
            </a:pPr>
            <a:r>
              <a:rPr lang="de-CH" sz="2400" b="0" dirty="0">
                <a:latin typeface="Calibri" panose="020F0502020204030204" pitchFamily="34" charset="0"/>
              </a:rPr>
              <a:t>https://www.youtube.com/watch?v=AKCJsvZdBmI</a:t>
            </a:r>
            <a:endParaRPr lang="de-CH" sz="2400" b="0" dirty="0" smtClean="0">
              <a:latin typeface="Calibri" panose="020F0502020204030204" pitchFamily="34" charset="0"/>
            </a:endParaRPr>
          </a:p>
          <a:p>
            <a:pPr>
              <a:lnSpc>
                <a:spcPct val="150000"/>
              </a:lnSpc>
              <a:buNone/>
            </a:pPr>
            <a:endParaRPr lang="de-CH" sz="2400" b="0" dirty="0" smtClean="0">
              <a:latin typeface="Calibri" pitchFamily="34" charset="0"/>
              <a:cs typeface="Calibri" pitchFamily="34" charset="0"/>
            </a:endParaRPr>
          </a:p>
          <a:p>
            <a:pPr>
              <a:lnSpc>
                <a:spcPct val="150000"/>
              </a:lnSpc>
              <a:buNone/>
            </a:pPr>
            <a:endParaRPr lang="de-CH" sz="2400" b="0" dirty="0" smtClean="0">
              <a:latin typeface="Calibri" pitchFamily="34" charset="0"/>
              <a:cs typeface="Calibri" pitchFamily="34" charset="0"/>
            </a:endParaRPr>
          </a:p>
          <a:p>
            <a:pPr>
              <a:lnSpc>
                <a:spcPct val="150000"/>
              </a:lnSpc>
              <a:buNone/>
            </a:pPr>
            <a:endParaRPr lang="de-CH" sz="2400" b="0" dirty="0">
              <a:latin typeface="Calibri" pitchFamily="34" charset="0"/>
              <a:cs typeface="Calibri" pitchFamily="34" charset="0"/>
            </a:endParaRPr>
          </a:p>
        </p:txBody>
      </p:sp>
    </p:spTree>
    <p:extLst>
      <p:ext uri="{BB962C8B-B14F-4D97-AF65-F5344CB8AC3E}">
        <p14:creationId xmlns:p14="http://schemas.microsoft.com/office/powerpoint/2010/main" val="364978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HNW Präsentation HTNW">
  <a:themeElements>
    <a:clrScheme name="FHNW Präsentation HTNW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FHNW Präsentation HTNW">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55600" marR="0" indent="-355600" algn="l" defTabSz="1042988" rtl="0" eaLnBrk="0" fontAlgn="base" latinLnBrk="0" hangingPunct="0">
          <a:lnSpc>
            <a:spcPct val="100000"/>
          </a:lnSpc>
          <a:spcBef>
            <a:spcPts val="1200"/>
          </a:spcBef>
          <a:spcAft>
            <a:spcPct val="0"/>
          </a:spcAft>
          <a:buClrTx/>
          <a:buSzTx/>
          <a:buFontTx/>
          <a:buChar char="•"/>
          <a:tabLst>
            <a:tab pos="355600" algn="l"/>
            <a:tab pos="3224213" algn="l"/>
          </a:tabLst>
          <a:defRPr kumimoji="0" lang="de-CH" sz="24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55600" marR="0" indent="-355600" algn="l" defTabSz="1042988" rtl="0" eaLnBrk="0" fontAlgn="base" latinLnBrk="0" hangingPunct="0">
          <a:lnSpc>
            <a:spcPct val="100000"/>
          </a:lnSpc>
          <a:spcBef>
            <a:spcPts val="1200"/>
          </a:spcBef>
          <a:spcAft>
            <a:spcPct val="0"/>
          </a:spcAft>
          <a:buClrTx/>
          <a:buSzTx/>
          <a:buFontTx/>
          <a:buChar char="•"/>
          <a:tabLst>
            <a:tab pos="355600" algn="l"/>
            <a:tab pos="3224213" algn="l"/>
          </a:tabLst>
          <a:defRPr kumimoji="0" lang="de-CH" sz="24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defRPr>
        </a:defPPr>
      </a:lstStyle>
    </a:lnDef>
  </a:objectDefaults>
  <a:extraClrSchemeLst>
    <a:extraClrScheme>
      <a:clrScheme name="FHNW Präsentation HTN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HNW Präsentation HTN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HNW Präsentation HTN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HNW Präsentation HTN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HNW Präsentation HTN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HNW Präsentation HTN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HNW Präsentation HTN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HNW Präsentation HTN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HNW Präsentation HTN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HNW Präsentation HTN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HNW Präsentation HTN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HNW Präsentation HTN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HNW Präsentation HTNW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Projektgruppe" ma:contentTypeID="0x0101001BCAAA424C4FC643A41D277282D4C6DA00147A2F50F690F64C87FE6572BCE8E7D1" ma:contentTypeVersion="6" ma:contentTypeDescription="" ma:contentTypeScope="" ma:versionID="4626742846fe21efca7db17a7e836262">
  <xsd:schema xmlns:xsd="http://www.w3.org/2001/XMLSchema" xmlns:xs="http://www.w3.org/2001/XMLSchema" xmlns:p="http://schemas.microsoft.com/office/2006/metadata/properties" xmlns:ns2="ae84a682-57c0-4245-9851-92a7533be2d6" xmlns:ns3="e4c5f5f2-958c-44bd-9179-f1c43ce55659" targetNamespace="http://schemas.microsoft.com/office/2006/metadata/properties" ma:root="true" ma:fieldsID="454e976dfa407bcb2357508eca5bc7e2" ns2:_="" ns3:_="">
    <xsd:import namespace="ae84a682-57c0-4245-9851-92a7533be2d6"/>
    <xsd:import namespace="e4c5f5f2-958c-44bd-9179-f1c43ce55659"/>
    <xsd:element name="properties">
      <xsd:complexType>
        <xsd:sequence>
          <xsd:element name="documentManagement">
            <xsd:complexType>
              <xsd:all>
                <xsd:element ref="ns2:if6c3b60cb7946a497c90999f960d465"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4a682-57c0-4245-9851-92a7533be2d6" elementFormDefault="qualified">
    <xsd:import namespace="http://schemas.microsoft.com/office/2006/documentManagement/types"/>
    <xsd:import namespace="http://schemas.microsoft.com/office/infopath/2007/PartnerControls"/>
    <xsd:element name="if6c3b60cb7946a497c90999f960d465" ma:index="8" nillable="true" ma:taxonomy="true" ma:internalName="if6c3b60cb7946a497c90999f960d465" ma:taxonomyFieldName="Dokumententyp" ma:displayName="Document Type" ma:default="" ma:fieldId="{2f6c3b60-cb79-46a4-97c9-0999f960d465}" ma:sspId="de049ac6-cdb5-4ccd-b380-fcbce620849a" ma:termSetId="2e167bbd-440c-48c6-85d8-c607a3334d8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c5f5f2-958c-44bd-9179-f1c43ce55659" elementFormDefault="qualified">
    <xsd:import namespace="http://schemas.microsoft.com/office/2006/documentManagement/types"/>
    <xsd:import namespace="http://schemas.microsoft.com/office/infopath/2007/PartnerControls"/>
    <xsd:element name="TaxCatchAll" ma:index="9" nillable="true" ma:displayName="Taxonomiespalte &quot;Alle abfangen&quot;" ma:hidden="true" ma:list="{1eb8f4ce-8786-412d-8682-84dda8fb87c6}" ma:internalName="TaxCatchAll" ma:showField="CatchAllData" ma:web="1d1ad013-ee1b-45ee-a469-2ea80a29914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hidden="true" ma:list="{1eb8f4ce-8786-412d-8682-84dda8fb87c6}" ma:internalName="TaxCatchAllLabel" ma:readOnly="true" ma:showField="CatchAllDataLabel" ma:web="1d1ad013-ee1b-45ee-a469-2ea80a2991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f6c3b60cb7946a497c90999f960d465 xmlns="ae84a682-57c0-4245-9851-92a7533be2d6">
      <Terms xmlns="http://schemas.microsoft.com/office/infopath/2007/PartnerControls"/>
    </if6c3b60cb7946a497c90999f960d465>
    <TaxCatchAll xmlns="e4c5f5f2-958c-44bd-9179-f1c43ce55659"/>
  </documentManagement>
</p:properties>
</file>

<file path=customXml/itemProps1.xml><?xml version="1.0" encoding="utf-8"?>
<ds:datastoreItem xmlns:ds="http://schemas.openxmlformats.org/officeDocument/2006/customXml" ds:itemID="{48F2EC1C-7125-48CB-B48D-9027F08B3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4a682-57c0-4245-9851-92a7533be2d6"/>
    <ds:schemaRef ds:uri="e4c5f5f2-958c-44bd-9179-f1c43ce55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AD0BBC-6C42-4330-B97E-9657C527C12E}">
  <ds:schemaRefs>
    <ds:schemaRef ds:uri="http://schemas.microsoft.com/sharepoint/v3/contenttype/forms"/>
  </ds:schemaRefs>
</ds:datastoreItem>
</file>

<file path=customXml/itemProps3.xml><?xml version="1.0" encoding="utf-8"?>
<ds:datastoreItem xmlns:ds="http://schemas.openxmlformats.org/officeDocument/2006/customXml" ds:itemID="{835D966C-B926-45EB-B7A1-B1F381FF3483}">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e4c5f5f2-958c-44bd-9179-f1c43ce55659"/>
    <ds:schemaRef ds:uri="ae84a682-57c0-4245-9851-92a7533be2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F:\Dokumente und Einstellungen\Jürg Christener\Anwendungsdaten\Microsoft\Vorlagen\FHNW Präsentation HTNW.pot</Template>
  <TotalTime>0</TotalTime>
  <Words>718</Words>
  <Application>Microsoft Office PowerPoint</Application>
  <PresentationFormat>Benutzerdefiniert</PresentationFormat>
  <Paragraphs>116</Paragraphs>
  <Slides>19</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Arial Unicode MS</vt:lpstr>
      <vt:lpstr>Calibri</vt:lpstr>
      <vt:lpstr>Wingdings</vt:lpstr>
      <vt:lpstr>FHNW Präsentation HTNW</vt:lpstr>
      <vt:lpstr>Anwendungen der mobilen Robotik</vt:lpstr>
      <vt:lpstr>PowerPoint-Präsentation</vt:lpstr>
      <vt:lpstr>Inhalt</vt:lpstr>
      <vt:lpstr>Was ist ein Roboter?</vt:lpstr>
      <vt:lpstr>Was bedeutet Roboter?</vt:lpstr>
      <vt:lpstr>Was für Roboterarten gibt es?</vt:lpstr>
      <vt:lpstr>Was für Roboterarten gibt es?</vt:lpstr>
      <vt:lpstr>Wo werden Roboter eingesetzt?</vt:lpstr>
      <vt:lpstr>Beispiel 1</vt:lpstr>
      <vt:lpstr>Beispiel 2 </vt:lpstr>
      <vt:lpstr>Beispiel 3 </vt:lpstr>
      <vt:lpstr>Lego EV3</vt:lpstr>
      <vt:lpstr>Ausblick</vt:lpstr>
      <vt:lpstr>Was «braucht» ein funktionsfähiger Roboter?</vt:lpstr>
      <vt:lpstr>Sensoren</vt:lpstr>
      <vt:lpstr>Rechner/Prozessor</vt:lpstr>
      <vt:lpstr>Aktoren/Motoren</vt:lpstr>
      <vt:lpstr>Lego EV3</vt:lpstr>
      <vt:lpstr>Bildnachweis/Quellen:</vt:lpstr>
    </vt:vector>
  </TitlesOfParts>
  <Company>Fachhochschule Nordwestschweiz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Vertiefungsfach Geographie – Einführung GIS und verwandte Bereiche</dc:title>
  <dc:creator>Lukas Bähler</dc:creator>
  <cp:lastModifiedBy>Keller Jürg 1</cp:lastModifiedBy>
  <cp:revision>370</cp:revision>
  <cp:lastPrinted>2012-07-09T11:48:39Z</cp:lastPrinted>
  <dcterms:created xsi:type="dcterms:W3CDTF">2006-02-12T17:14:18Z</dcterms:created>
  <dcterms:modified xsi:type="dcterms:W3CDTF">2021-03-16T10:41:07Z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0x0101001BCAAA424C4FC643A41D277282D4C6DA00147A2F50F690F64C87FE6572BCE8E7D1</vt:lpwstr>
  </property>
  <property fmtid="{D5CDD505-2E9C-101B-9397-08002B2CF9AE}" pid="3" name="Dokumententyp">
    <vt:lpwstr/>
  </property>
</Properties>
</file>